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4" r:id="rId2"/>
  </p:sldMasterIdLst>
  <p:sldIdLst>
    <p:sldId id="279" r:id="rId3"/>
    <p:sldId id="282" r:id="rId4"/>
    <p:sldId id="278" r:id="rId5"/>
    <p:sldId id="275" r:id="rId6"/>
    <p:sldId id="276" r:id="rId7"/>
    <p:sldId id="280" r:id="rId8"/>
    <p:sldId id="259" r:id="rId9"/>
    <p:sldId id="261" r:id="rId10"/>
    <p:sldId id="262" r:id="rId11"/>
    <p:sldId id="269" r:id="rId12"/>
    <p:sldId id="271" r:id="rId13"/>
    <p:sldId id="272" r:id="rId14"/>
    <p:sldId id="273" r:id="rId15"/>
    <p:sldId id="274" r:id="rId16"/>
    <p:sldId id="283" r:id="rId17"/>
    <p:sldId id="284" r:id="rId18"/>
    <p:sldId id="285" r:id="rId19"/>
    <p:sldId id="286" r:id="rId20"/>
    <p:sldId id="287" r:id="rId21"/>
    <p:sldId id="288" r:id="rId22"/>
    <p:sldId id="289" r:id="rId23"/>
    <p:sldId id="290" r:id="rId24"/>
    <p:sldId id="263" r:id="rId25"/>
    <p:sldId id="264" r:id="rId26"/>
    <p:sldId id="265" r:id="rId27"/>
    <p:sldId id="266" r:id="rId28"/>
    <p:sldId id="267" r:id="rId29"/>
    <p:sldId id="268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069D8A7-D132-4833-B844-158068732253}">
          <p14:sldIdLst>
            <p14:sldId id="279"/>
          </p14:sldIdLst>
        </p14:section>
        <p14:section name="Use Case" id="{3F3CE65A-349A-4A14-B694-42292B2FF440}">
          <p14:sldIdLst>
            <p14:sldId id="282"/>
            <p14:sldId id="278"/>
            <p14:sldId id="275"/>
            <p14:sldId id="276"/>
            <p14:sldId id="280"/>
            <p14:sldId id="259"/>
          </p14:sldIdLst>
        </p14:section>
        <p14:section name="what we do" id="{732E1A74-8B05-484B-A4C3-46559F5C02A8}">
          <p14:sldIdLst>
            <p14:sldId id="261"/>
          </p14:sldIdLst>
        </p14:section>
        <p14:section name="funding request" id="{5B181817-CD06-44C6-ADAB-99A5124F7262}">
          <p14:sldIdLst>
            <p14:sldId id="262"/>
          </p14:sldIdLst>
        </p14:section>
        <p14:section name="Go to market" id="{86B38737-33BE-4827-836A-8B341D8AA996}">
          <p14:sldIdLst>
            <p14:sldId id="269"/>
            <p14:sldId id="271"/>
            <p14:sldId id="272"/>
            <p14:sldId id="273"/>
            <p14:sldId id="274"/>
          </p14:sldIdLst>
        </p14:section>
        <p14:section name="Market Analysis" id="{EB2589D8-C03D-44F1-B738-7EB86F036E4D}">
          <p14:sldIdLst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</p14:sldIdLst>
        </p14:section>
        <p14:section name="Roadmap" id="{0E979E77-275E-4833-89B0-F985179A7949}">
          <p14:sldIdLst>
            <p14:sldId id="263"/>
            <p14:sldId id="264"/>
          </p14:sldIdLst>
        </p14:section>
        <p14:section name="Organization" id="{C343C577-BE79-4576-AB6F-4C8A2B53C8A7}">
          <p14:sldIdLst>
            <p14:sldId id="265"/>
            <p14:sldId id="266"/>
            <p14:sldId id="267"/>
            <p14:sldId id="26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E6EC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9" d="100"/>
          <a:sy n="89" d="100"/>
        </p:scale>
        <p:origin x="46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9EEB57C-2CF0-4273-B2C8-CE5DE129D6F1}" type="doc">
      <dgm:prSet loTypeId="urn:microsoft.com/office/officeart/2005/8/layout/vList6" loCatId="process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D895096-AE64-409F-8527-08039C742540}">
      <dgm:prSet phldrT="[Text]"/>
      <dgm:spPr>
        <a:solidFill>
          <a:srgbClr val="00B050"/>
        </a:solidFill>
      </dgm:spPr>
      <dgm:t>
        <a:bodyPr/>
        <a:lstStyle/>
        <a:p>
          <a:r>
            <a:rPr lang="en-US" b="1" dirty="0" smtClean="0"/>
            <a:t>End User Subscription</a:t>
          </a:r>
          <a:r>
            <a:rPr lang="en-US" dirty="0" smtClean="0"/>
            <a:t> Pricing Model</a:t>
          </a:r>
          <a:endParaRPr lang="en-US" dirty="0"/>
        </a:p>
      </dgm:t>
    </dgm:pt>
    <dgm:pt modelId="{9383FE3E-D6A3-4E47-B33E-A6514163D298}" type="parTrans" cxnId="{3F7D76DD-72F5-4C3E-9030-FE1F28511F8C}">
      <dgm:prSet/>
      <dgm:spPr/>
      <dgm:t>
        <a:bodyPr/>
        <a:lstStyle/>
        <a:p>
          <a:endParaRPr lang="en-US"/>
        </a:p>
      </dgm:t>
    </dgm:pt>
    <dgm:pt modelId="{9F205917-0EB7-44EE-AEA8-D5061A585D19}" type="sibTrans" cxnId="{3F7D76DD-72F5-4C3E-9030-FE1F28511F8C}">
      <dgm:prSet/>
      <dgm:spPr/>
      <dgm:t>
        <a:bodyPr/>
        <a:lstStyle/>
        <a:p>
          <a:endParaRPr lang="en-US"/>
        </a:p>
      </dgm:t>
    </dgm:pt>
    <dgm:pt modelId="{BAC4DFE0-AB3E-479A-BB67-E3BEE9C7CC74}">
      <dgm:prSet phldrT="[Text]" custT="1"/>
      <dgm:spPr/>
      <dgm:t>
        <a:bodyPr/>
        <a:lstStyle/>
        <a:p>
          <a:r>
            <a:rPr lang="en-US" sz="1100" dirty="0" smtClean="0"/>
            <a:t>Basic software is free to use</a:t>
          </a:r>
          <a:endParaRPr lang="en-US" sz="1100" dirty="0"/>
        </a:p>
      </dgm:t>
    </dgm:pt>
    <dgm:pt modelId="{F066AA31-52A5-4701-B5A8-4C58F7398989}" type="parTrans" cxnId="{3B6A68F0-A5AD-4E0E-8488-E2974D98DD2B}">
      <dgm:prSet/>
      <dgm:spPr/>
      <dgm:t>
        <a:bodyPr/>
        <a:lstStyle/>
        <a:p>
          <a:endParaRPr lang="en-US"/>
        </a:p>
      </dgm:t>
    </dgm:pt>
    <dgm:pt modelId="{8C159BD4-1F95-438F-88B7-C774F812EE79}" type="sibTrans" cxnId="{3B6A68F0-A5AD-4E0E-8488-E2974D98DD2B}">
      <dgm:prSet/>
      <dgm:spPr/>
      <dgm:t>
        <a:bodyPr/>
        <a:lstStyle/>
        <a:p>
          <a:endParaRPr lang="en-US"/>
        </a:p>
      </dgm:t>
    </dgm:pt>
    <dgm:pt modelId="{7A309EAD-610A-4C3F-B701-2B7D98F2195A}">
      <dgm:prSet phldrT="[Text]"/>
      <dgm:spPr>
        <a:solidFill>
          <a:srgbClr val="00B050"/>
        </a:solidFill>
      </dgm:spPr>
      <dgm:t>
        <a:bodyPr/>
        <a:lstStyle/>
        <a:p>
          <a:r>
            <a:rPr lang="en-US" b="1" dirty="0" smtClean="0"/>
            <a:t>Partner Program</a:t>
          </a:r>
        </a:p>
        <a:p>
          <a:r>
            <a:rPr lang="en-US" dirty="0" smtClean="0"/>
            <a:t>(3D printer manufacturers / resellers)</a:t>
          </a:r>
          <a:r>
            <a:rPr lang="en-US" b="1" dirty="0" smtClean="0"/>
            <a:t> </a:t>
          </a:r>
          <a:endParaRPr lang="en-US" dirty="0"/>
        </a:p>
      </dgm:t>
    </dgm:pt>
    <dgm:pt modelId="{5C0FB09B-D10F-4412-94FD-E112A3E3448F}" type="parTrans" cxnId="{E7FEFFF5-33FD-4CA5-B435-9C6F64D23DAB}">
      <dgm:prSet/>
      <dgm:spPr/>
      <dgm:t>
        <a:bodyPr/>
        <a:lstStyle/>
        <a:p>
          <a:endParaRPr lang="en-US"/>
        </a:p>
      </dgm:t>
    </dgm:pt>
    <dgm:pt modelId="{9592B3CC-D049-4AF8-8B8D-571D440FBEC9}" type="sibTrans" cxnId="{E7FEFFF5-33FD-4CA5-B435-9C6F64D23DAB}">
      <dgm:prSet/>
      <dgm:spPr/>
      <dgm:t>
        <a:bodyPr/>
        <a:lstStyle/>
        <a:p>
          <a:endParaRPr lang="en-US"/>
        </a:p>
      </dgm:t>
    </dgm:pt>
    <dgm:pt modelId="{76374628-1500-4514-B28F-814E059C3CC2}">
      <dgm:prSet phldrT="[Text]"/>
      <dgm:spPr/>
      <dgm:t>
        <a:bodyPr/>
        <a:lstStyle/>
        <a:p>
          <a:r>
            <a:rPr lang="en-US" dirty="0" smtClean="0"/>
            <a:t>Silver: $200 per user for 12 months &lt; 500 users annually</a:t>
          </a:r>
          <a:endParaRPr lang="en-US" dirty="0"/>
        </a:p>
      </dgm:t>
    </dgm:pt>
    <dgm:pt modelId="{1A01E52D-6A34-4E05-9E92-D5C21EE1C80F}" type="parTrans" cxnId="{14856D30-A959-4132-AD08-EDE388372305}">
      <dgm:prSet/>
      <dgm:spPr/>
      <dgm:t>
        <a:bodyPr/>
        <a:lstStyle/>
        <a:p>
          <a:endParaRPr lang="en-US"/>
        </a:p>
      </dgm:t>
    </dgm:pt>
    <dgm:pt modelId="{BD6DD25B-37D4-4936-83DB-2A4E1D280419}" type="sibTrans" cxnId="{14856D30-A959-4132-AD08-EDE388372305}">
      <dgm:prSet/>
      <dgm:spPr/>
      <dgm:t>
        <a:bodyPr/>
        <a:lstStyle/>
        <a:p>
          <a:endParaRPr lang="en-US"/>
        </a:p>
      </dgm:t>
    </dgm:pt>
    <dgm:pt modelId="{4B3C2046-3506-4ADF-BF9E-4A6019C6DD56}">
      <dgm:prSet custT="1"/>
      <dgm:spPr/>
      <dgm:t>
        <a:bodyPr/>
        <a:lstStyle/>
        <a:p>
          <a:r>
            <a:rPr lang="en-US" sz="1100" dirty="0" smtClean="0"/>
            <a:t>Pro version $19.99 / month (limited to print 10 models)</a:t>
          </a:r>
        </a:p>
      </dgm:t>
    </dgm:pt>
    <dgm:pt modelId="{86E57E2A-C9A7-4A5A-935B-33F9DE385FAD}" type="parTrans" cxnId="{4D83EDC3-7B9C-439A-BAD0-82ED36A527BD}">
      <dgm:prSet/>
      <dgm:spPr/>
      <dgm:t>
        <a:bodyPr/>
        <a:lstStyle/>
        <a:p>
          <a:endParaRPr lang="en-US"/>
        </a:p>
      </dgm:t>
    </dgm:pt>
    <dgm:pt modelId="{1D5C66F6-23D7-4CB9-BC82-A3E5BEE45BC9}" type="sibTrans" cxnId="{4D83EDC3-7B9C-439A-BAD0-82ED36A527BD}">
      <dgm:prSet/>
      <dgm:spPr/>
      <dgm:t>
        <a:bodyPr/>
        <a:lstStyle/>
        <a:p>
          <a:endParaRPr lang="en-US"/>
        </a:p>
      </dgm:t>
    </dgm:pt>
    <dgm:pt modelId="{755291C2-4780-499C-BAB3-B1D1F3143F81}">
      <dgm:prSet custT="1"/>
      <dgm:spPr/>
      <dgm:t>
        <a:bodyPr/>
        <a:lstStyle/>
        <a:p>
          <a:r>
            <a:rPr lang="en-US" sz="1100" dirty="0" smtClean="0"/>
            <a:t>Pro Plus version  $49.99 / month (unlimited)</a:t>
          </a:r>
        </a:p>
      </dgm:t>
    </dgm:pt>
    <dgm:pt modelId="{D4D6F806-6A93-4A8F-840B-4166F94B20A6}" type="parTrans" cxnId="{913F5B02-A8AD-4658-93E9-6B3027968431}">
      <dgm:prSet/>
      <dgm:spPr/>
      <dgm:t>
        <a:bodyPr/>
        <a:lstStyle/>
        <a:p>
          <a:endParaRPr lang="en-US"/>
        </a:p>
      </dgm:t>
    </dgm:pt>
    <dgm:pt modelId="{B0F43C86-EC9B-4A16-9D9A-7DFD64D8B36C}" type="sibTrans" cxnId="{913F5B02-A8AD-4658-93E9-6B3027968431}">
      <dgm:prSet/>
      <dgm:spPr/>
      <dgm:t>
        <a:bodyPr/>
        <a:lstStyle/>
        <a:p>
          <a:endParaRPr lang="en-US"/>
        </a:p>
      </dgm:t>
    </dgm:pt>
    <dgm:pt modelId="{40A948AA-09BE-4D25-95CA-3306175DF884}">
      <dgm:prSet/>
      <dgm:spPr/>
      <dgm:t>
        <a:bodyPr/>
        <a:lstStyle/>
        <a:p>
          <a:r>
            <a:rPr lang="en-US" dirty="0" smtClean="0"/>
            <a:t>Gold: $180 per user for 12 months between 500 and 1000 users annually</a:t>
          </a:r>
        </a:p>
      </dgm:t>
    </dgm:pt>
    <dgm:pt modelId="{3DA7885C-CFEC-4379-894B-EA8D57EFDB32}" type="parTrans" cxnId="{D9A8D664-E3FA-4E24-8825-4145F4ADDBF6}">
      <dgm:prSet/>
      <dgm:spPr/>
      <dgm:t>
        <a:bodyPr/>
        <a:lstStyle/>
        <a:p>
          <a:endParaRPr lang="en-US"/>
        </a:p>
      </dgm:t>
    </dgm:pt>
    <dgm:pt modelId="{392565EF-59E6-4CDA-9AF1-FE9ACC82AD53}" type="sibTrans" cxnId="{D9A8D664-E3FA-4E24-8825-4145F4ADDBF6}">
      <dgm:prSet/>
      <dgm:spPr/>
      <dgm:t>
        <a:bodyPr/>
        <a:lstStyle/>
        <a:p>
          <a:endParaRPr lang="en-US"/>
        </a:p>
      </dgm:t>
    </dgm:pt>
    <dgm:pt modelId="{D906F498-EF23-4DBC-A707-0627B5BDE517}">
      <dgm:prSet/>
      <dgm:spPr/>
      <dgm:t>
        <a:bodyPr/>
        <a:lstStyle/>
        <a:p>
          <a:r>
            <a:rPr lang="en-US" dirty="0" smtClean="0"/>
            <a:t>Platinum: $150 per user for 12 months &gt; 1000 users annually</a:t>
          </a:r>
        </a:p>
      </dgm:t>
    </dgm:pt>
    <dgm:pt modelId="{3781FFF2-EF64-482D-BCEE-5B3CE8777C07}" type="parTrans" cxnId="{34F55318-4BC1-44EC-9538-AC4BC3EF71FB}">
      <dgm:prSet/>
      <dgm:spPr/>
      <dgm:t>
        <a:bodyPr/>
        <a:lstStyle/>
        <a:p>
          <a:endParaRPr lang="en-US"/>
        </a:p>
      </dgm:t>
    </dgm:pt>
    <dgm:pt modelId="{B8CEBCC4-FF62-4D39-ABAB-C36D9CCAE0B6}" type="sibTrans" cxnId="{34F55318-4BC1-44EC-9538-AC4BC3EF71FB}">
      <dgm:prSet/>
      <dgm:spPr/>
      <dgm:t>
        <a:bodyPr/>
        <a:lstStyle/>
        <a:p>
          <a:endParaRPr lang="en-US"/>
        </a:p>
      </dgm:t>
    </dgm:pt>
    <dgm:pt modelId="{1D2B3E21-3438-4D0E-8A3E-3888243FF8CC}" type="pres">
      <dgm:prSet presAssocID="{39EEB57C-2CF0-4273-B2C8-CE5DE129D6F1}" presName="Name0" presStyleCnt="0">
        <dgm:presLayoutVars>
          <dgm:dir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D8BB5908-4386-4A13-9357-2977B5249AF9}" type="pres">
      <dgm:prSet presAssocID="{DD895096-AE64-409F-8527-08039C742540}" presName="linNode" presStyleCnt="0"/>
      <dgm:spPr/>
    </dgm:pt>
    <dgm:pt modelId="{79C4BA28-6324-49E6-B808-1AF7DC69E0E8}" type="pres">
      <dgm:prSet presAssocID="{DD895096-AE64-409F-8527-08039C742540}" presName="parentShp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A66F415-E155-43F4-8C5F-DC5591D19253}" type="pres">
      <dgm:prSet presAssocID="{DD895096-AE64-409F-8527-08039C742540}" presName="childShp" presStyleLbl="bgAccFollow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9FAF096-0C6C-4022-8AB5-BE035C3668E2}" type="pres">
      <dgm:prSet presAssocID="{9F205917-0EB7-44EE-AEA8-D5061A585D19}" presName="spacing" presStyleCnt="0"/>
      <dgm:spPr/>
    </dgm:pt>
    <dgm:pt modelId="{187F81E4-051F-4371-A33C-B586E4418104}" type="pres">
      <dgm:prSet presAssocID="{7A309EAD-610A-4C3F-B701-2B7D98F2195A}" presName="linNode" presStyleCnt="0"/>
      <dgm:spPr/>
    </dgm:pt>
    <dgm:pt modelId="{CC877130-4D48-4D29-BC24-86383E4054AD}" type="pres">
      <dgm:prSet presAssocID="{7A309EAD-610A-4C3F-B701-2B7D98F2195A}" presName="parentShp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B32DF88-4E58-4C64-95CC-2ECC64154B53}" type="pres">
      <dgm:prSet presAssocID="{7A309EAD-610A-4C3F-B701-2B7D98F2195A}" presName="childShp" presStyleLbl="bgAccFollow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A8B77BE-B5A9-4816-B5DD-15104E1D32CA}" type="presOf" srcId="{76374628-1500-4514-B28F-814E059C3CC2}" destId="{8B32DF88-4E58-4C64-95CC-2ECC64154B53}" srcOrd="0" destOrd="0" presId="urn:microsoft.com/office/officeart/2005/8/layout/vList6"/>
    <dgm:cxn modelId="{3C2018C8-B913-4877-90AB-3E9D7D2B0A13}" type="presOf" srcId="{4B3C2046-3506-4ADF-BF9E-4A6019C6DD56}" destId="{9A66F415-E155-43F4-8C5F-DC5591D19253}" srcOrd="0" destOrd="1" presId="urn:microsoft.com/office/officeart/2005/8/layout/vList6"/>
    <dgm:cxn modelId="{AB049E87-4759-4923-B6BE-E4DDA1019312}" type="presOf" srcId="{755291C2-4780-499C-BAB3-B1D1F3143F81}" destId="{9A66F415-E155-43F4-8C5F-DC5591D19253}" srcOrd="0" destOrd="2" presId="urn:microsoft.com/office/officeart/2005/8/layout/vList6"/>
    <dgm:cxn modelId="{996C5AAB-CC62-4B2D-AA7C-63136134A66C}" type="presOf" srcId="{BAC4DFE0-AB3E-479A-BB67-E3BEE9C7CC74}" destId="{9A66F415-E155-43F4-8C5F-DC5591D19253}" srcOrd="0" destOrd="0" presId="urn:microsoft.com/office/officeart/2005/8/layout/vList6"/>
    <dgm:cxn modelId="{4D83EDC3-7B9C-439A-BAD0-82ED36A527BD}" srcId="{DD895096-AE64-409F-8527-08039C742540}" destId="{4B3C2046-3506-4ADF-BF9E-4A6019C6DD56}" srcOrd="1" destOrd="0" parTransId="{86E57E2A-C9A7-4A5A-935B-33F9DE385FAD}" sibTransId="{1D5C66F6-23D7-4CB9-BC82-A3E5BEE45BC9}"/>
    <dgm:cxn modelId="{6A895841-38C6-4370-956E-3698D80C95A1}" type="presOf" srcId="{40A948AA-09BE-4D25-95CA-3306175DF884}" destId="{8B32DF88-4E58-4C64-95CC-2ECC64154B53}" srcOrd="0" destOrd="1" presId="urn:microsoft.com/office/officeart/2005/8/layout/vList6"/>
    <dgm:cxn modelId="{B8668C4A-B17D-45E5-97CB-B1FDBB37C568}" type="presOf" srcId="{DD895096-AE64-409F-8527-08039C742540}" destId="{79C4BA28-6324-49E6-B808-1AF7DC69E0E8}" srcOrd="0" destOrd="0" presId="urn:microsoft.com/office/officeart/2005/8/layout/vList6"/>
    <dgm:cxn modelId="{42A56B92-5ED1-46DB-B7AA-E10D95ABFDB3}" type="presOf" srcId="{7A309EAD-610A-4C3F-B701-2B7D98F2195A}" destId="{CC877130-4D48-4D29-BC24-86383E4054AD}" srcOrd="0" destOrd="0" presId="urn:microsoft.com/office/officeart/2005/8/layout/vList6"/>
    <dgm:cxn modelId="{E7FEFFF5-33FD-4CA5-B435-9C6F64D23DAB}" srcId="{39EEB57C-2CF0-4273-B2C8-CE5DE129D6F1}" destId="{7A309EAD-610A-4C3F-B701-2B7D98F2195A}" srcOrd="1" destOrd="0" parTransId="{5C0FB09B-D10F-4412-94FD-E112A3E3448F}" sibTransId="{9592B3CC-D049-4AF8-8B8D-571D440FBEC9}"/>
    <dgm:cxn modelId="{330561DA-F8C7-43FE-9FF6-4D2C9104B33D}" type="presOf" srcId="{D906F498-EF23-4DBC-A707-0627B5BDE517}" destId="{8B32DF88-4E58-4C64-95CC-2ECC64154B53}" srcOrd="0" destOrd="2" presId="urn:microsoft.com/office/officeart/2005/8/layout/vList6"/>
    <dgm:cxn modelId="{3F7D76DD-72F5-4C3E-9030-FE1F28511F8C}" srcId="{39EEB57C-2CF0-4273-B2C8-CE5DE129D6F1}" destId="{DD895096-AE64-409F-8527-08039C742540}" srcOrd="0" destOrd="0" parTransId="{9383FE3E-D6A3-4E47-B33E-A6514163D298}" sibTransId="{9F205917-0EB7-44EE-AEA8-D5061A585D19}"/>
    <dgm:cxn modelId="{D9A8D664-E3FA-4E24-8825-4145F4ADDBF6}" srcId="{7A309EAD-610A-4C3F-B701-2B7D98F2195A}" destId="{40A948AA-09BE-4D25-95CA-3306175DF884}" srcOrd="1" destOrd="0" parTransId="{3DA7885C-CFEC-4379-894B-EA8D57EFDB32}" sibTransId="{392565EF-59E6-4CDA-9AF1-FE9ACC82AD53}"/>
    <dgm:cxn modelId="{3B6A68F0-A5AD-4E0E-8488-E2974D98DD2B}" srcId="{DD895096-AE64-409F-8527-08039C742540}" destId="{BAC4DFE0-AB3E-479A-BB67-E3BEE9C7CC74}" srcOrd="0" destOrd="0" parTransId="{F066AA31-52A5-4701-B5A8-4C58F7398989}" sibTransId="{8C159BD4-1F95-438F-88B7-C774F812EE79}"/>
    <dgm:cxn modelId="{3D242109-9F66-4471-BE46-2016DFD3ABED}" type="presOf" srcId="{39EEB57C-2CF0-4273-B2C8-CE5DE129D6F1}" destId="{1D2B3E21-3438-4D0E-8A3E-3888243FF8CC}" srcOrd="0" destOrd="0" presId="urn:microsoft.com/office/officeart/2005/8/layout/vList6"/>
    <dgm:cxn modelId="{14856D30-A959-4132-AD08-EDE388372305}" srcId="{7A309EAD-610A-4C3F-B701-2B7D98F2195A}" destId="{76374628-1500-4514-B28F-814E059C3CC2}" srcOrd="0" destOrd="0" parTransId="{1A01E52D-6A34-4E05-9E92-D5C21EE1C80F}" sibTransId="{BD6DD25B-37D4-4936-83DB-2A4E1D280419}"/>
    <dgm:cxn modelId="{913F5B02-A8AD-4658-93E9-6B3027968431}" srcId="{DD895096-AE64-409F-8527-08039C742540}" destId="{755291C2-4780-499C-BAB3-B1D1F3143F81}" srcOrd="2" destOrd="0" parTransId="{D4D6F806-6A93-4A8F-840B-4166F94B20A6}" sibTransId="{B0F43C86-EC9B-4A16-9D9A-7DFD64D8B36C}"/>
    <dgm:cxn modelId="{34F55318-4BC1-44EC-9538-AC4BC3EF71FB}" srcId="{7A309EAD-610A-4C3F-B701-2B7D98F2195A}" destId="{D906F498-EF23-4DBC-A707-0627B5BDE517}" srcOrd="2" destOrd="0" parTransId="{3781FFF2-EF64-482D-BCEE-5B3CE8777C07}" sibTransId="{B8CEBCC4-FF62-4D39-ABAB-C36D9CCAE0B6}"/>
    <dgm:cxn modelId="{CF5A1313-97D0-4DE9-BD65-D776A0731F9F}" type="presParOf" srcId="{1D2B3E21-3438-4D0E-8A3E-3888243FF8CC}" destId="{D8BB5908-4386-4A13-9357-2977B5249AF9}" srcOrd="0" destOrd="0" presId="urn:microsoft.com/office/officeart/2005/8/layout/vList6"/>
    <dgm:cxn modelId="{A580703A-EFEB-4FEE-90F5-679680A3356E}" type="presParOf" srcId="{D8BB5908-4386-4A13-9357-2977B5249AF9}" destId="{79C4BA28-6324-49E6-B808-1AF7DC69E0E8}" srcOrd="0" destOrd="0" presId="urn:microsoft.com/office/officeart/2005/8/layout/vList6"/>
    <dgm:cxn modelId="{8E167F74-0219-4777-B614-21499445A31F}" type="presParOf" srcId="{D8BB5908-4386-4A13-9357-2977B5249AF9}" destId="{9A66F415-E155-43F4-8C5F-DC5591D19253}" srcOrd="1" destOrd="0" presId="urn:microsoft.com/office/officeart/2005/8/layout/vList6"/>
    <dgm:cxn modelId="{CF78E72D-EA80-421E-BB64-5935FF80F0F4}" type="presParOf" srcId="{1D2B3E21-3438-4D0E-8A3E-3888243FF8CC}" destId="{C9FAF096-0C6C-4022-8AB5-BE035C3668E2}" srcOrd="1" destOrd="0" presId="urn:microsoft.com/office/officeart/2005/8/layout/vList6"/>
    <dgm:cxn modelId="{7110A943-A347-41B5-9496-373E15963CF9}" type="presParOf" srcId="{1D2B3E21-3438-4D0E-8A3E-3888243FF8CC}" destId="{187F81E4-051F-4371-A33C-B586E4418104}" srcOrd="2" destOrd="0" presId="urn:microsoft.com/office/officeart/2005/8/layout/vList6"/>
    <dgm:cxn modelId="{FECFD5FA-0170-4BDE-8473-7BD7116D7C0C}" type="presParOf" srcId="{187F81E4-051F-4371-A33C-B586E4418104}" destId="{CC877130-4D48-4D29-BC24-86383E4054AD}" srcOrd="0" destOrd="0" presId="urn:microsoft.com/office/officeart/2005/8/layout/vList6"/>
    <dgm:cxn modelId="{6A97701B-C08A-429A-ADBB-47864E2F353D}" type="presParOf" srcId="{187F81E4-051F-4371-A33C-B586E4418104}" destId="{8B32DF88-4E58-4C64-95CC-2ECC64154B53}" srcOrd="1" destOrd="0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AF9572C-6847-45F4-B04A-B2BA108DA585}" type="doc">
      <dgm:prSet loTypeId="urn:microsoft.com/office/officeart/2005/8/layout/vList6" loCatId="list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07A44C4-F6FD-4514-A5A8-3CBC7315C9E9}">
      <dgm:prSet phldrT="[Text]" custT="1"/>
      <dgm:spPr/>
      <dgm:t>
        <a:bodyPr/>
        <a:lstStyle/>
        <a:p>
          <a:r>
            <a:rPr lang="en-US" sz="2400" b="1" dirty="0" smtClean="0"/>
            <a:t>3D </a:t>
          </a:r>
          <a:r>
            <a:rPr lang="en-US" sz="2400" b="1" dirty="0" smtClean="0"/>
            <a:t>Filters</a:t>
          </a:r>
          <a:endParaRPr lang="en-US" sz="2400" dirty="0"/>
        </a:p>
      </dgm:t>
    </dgm:pt>
    <dgm:pt modelId="{A0F035CA-5377-4C72-9525-79A584B3A136}" type="parTrans" cxnId="{471DF21F-6258-4D9B-AB22-CB815561E5D8}">
      <dgm:prSet/>
      <dgm:spPr/>
      <dgm:t>
        <a:bodyPr/>
        <a:lstStyle/>
        <a:p>
          <a:endParaRPr lang="en-US"/>
        </a:p>
      </dgm:t>
    </dgm:pt>
    <dgm:pt modelId="{83ECAE72-92A7-486D-BA28-10E488B040D4}" type="sibTrans" cxnId="{471DF21F-6258-4D9B-AB22-CB815561E5D8}">
      <dgm:prSet/>
      <dgm:spPr/>
      <dgm:t>
        <a:bodyPr/>
        <a:lstStyle/>
        <a:p>
          <a:endParaRPr lang="en-US"/>
        </a:p>
      </dgm:t>
    </dgm:pt>
    <dgm:pt modelId="{851E2E12-C7F7-4668-AA92-71C0C49DA3F2}">
      <dgm:prSet phldrT="[Text]" custT="1"/>
      <dgm:spPr/>
      <dgm:t>
        <a:bodyPr/>
        <a:lstStyle/>
        <a:p>
          <a:r>
            <a:rPr lang="en-US" sz="1600" dirty="0" smtClean="0"/>
            <a:t>Price varies: $1.99~ $9999.99 depends on complexity</a:t>
          </a:r>
          <a:endParaRPr lang="en-US" sz="1600" dirty="0"/>
        </a:p>
      </dgm:t>
    </dgm:pt>
    <dgm:pt modelId="{980A4DC3-B2C8-4B3E-A733-33E1944F33D0}" type="parTrans" cxnId="{3DF2F8E7-D6BD-484D-B989-E0667402F6F6}">
      <dgm:prSet/>
      <dgm:spPr/>
      <dgm:t>
        <a:bodyPr/>
        <a:lstStyle/>
        <a:p>
          <a:endParaRPr lang="en-US"/>
        </a:p>
      </dgm:t>
    </dgm:pt>
    <dgm:pt modelId="{2DE01381-3713-4B00-A26A-0AA62CE74FA5}" type="sibTrans" cxnId="{3DF2F8E7-D6BD-484D-B989-E0667402F6F6}">
      <dgm:prSet/>
      <dgm:spPr/>
      <dgm:t>
        <a:bodyPr/>
        <a:lstStyle/>
        <a:p>
          <a:endParaRPr lang="en-US"/>
        </a:p>
      </dgm:t>
    </dgm:pt>
    <dgm:pt modelId="{AD0864C7-EA6D-4514-A852-AA2A6055DF05}">
      <dgm:prSet phldrT="[Text]" custT="1"/>
      <dgm:spPr>
        <a:solidFill>
          <a:srgbClr val="00B050"/>
        </a:solidFill>
      </dgm:spPr>
      <dgm:t>
        <a:bodyPr/>
        <a:lstStyle/>
        <a:p>
          <a:r>
            <a:rPr lang="en-US" sz="2400" b="1" dirty="0" smtClean="0"/>
            <a:t>3D </a:t>
          </a:r>
          <a:r>
            <a:rPr lang="en-US" sz="2400" b="1" dirty="0" smtClean="0"/>
            <a:t>Models</a:t>
          </a:r>
          <a:endParaRPr lang="en-US" sz="3600" b="1" dirty="0"/>
        </a:p>
      </dgm:t>
    </dgm:pt>
    <dgm:pt modelId="{9D1CE725-FDF6-438A-8B4F-1F1E0F851794}" type="parTrans" cxnId="{280DFCB6-2C78-499A-9874-62AE0BD217A7}">
      <dgm:prSet/>
      <dgm:spPr/>
      <dgm:t>
        <a:bodyPr/>
        <a:lstStyle/>
        <a:p>
          <a:endParaRPr lang="en-US"/>
        </a:p>
      </dgm:t>
    </dgm:pt>
    <dgm:pt modelId="{830304D1-5929-41AD-97D7-45FEFF81FEDA}" type="sibTrans" cxnId="{280DFCB6-2C78-499A-9874-62AE0BD217A7}">
      <dgm:prSet/>
      <dgm:spPr/>
      <dgm:t>
        <a:bodyPr/>
        <a:lstStyle/>
        <a:p>
          <a:endParaRPr lang="en-US"/>
        </a:p>
      </dgm:t>
    </dgm:pt>
    <dgm:pt modelId="{C3F0DB96-A78A-49A5-8F6B-4D38AD44F0A2}">
      <dgm:prSet phldrT="[Text]" custT="1"/>
      <dgm:spPr/>
      <dgm:t>
        <a:bodyPr/>
        <a:lstStyle/>
        <a:p>
          <a:r>
            <a:rPr lang="en-US" sz="1600" dirty="0" smtClean="0"/>
            <a:t>Price varies: $0.99 ~ $9999.99 depends on model </a:t>
          </a:r>
          <a:endParaRPr lang="en-US" sz="1600" dirty="0"/>
        </a:p>
      </dgm:t>
    </dgm:pt>
    <dgm:pt modelId="{1EFA6350-CB24-40F6-A9F4-515F7F499366}" type="parTrans" cxnId="{A986CF5A-D514-4CCB-91B3-909EA82C2F57}">
      <dgm:prSet/>
      <dgm:spPr/>
      <dgm:t>
        <a:bodyPr/>
        <a:lstStyle/>
        <a:p>
          <a:endParaRPr lang="en-US"/>
        </a:p>
      </dgm:t>
    </dgm:pt>
    <dgm:pt modelId="{947AAAE0-5583-46F1-98D8-8A92D5072A22}" type="sibTrans" cxnId="{A986CF5A-D514-4CCB-91B3-909EA82C2F57}">
      <dgm:prSet/>
      <dgm:spPr/>
      <dgm:t>
        <a:bodyPr/>
        <a:lstStyle/>
        <a:p>
          <a:endParaRPr lang="en-US"/>
        </a:p>
      </dgm:t>
    </dgm:pt>
    <dgm:pt modelId="{00875677-13A3-4015-9EE4-88BAC17AFACC}" type="pres">
      <dgm:prSet presAssocID="{5AF9572C-6847-45F4-B04A-B2BA108DA585}" presName="Name0" presStyleCnt="0">
        <dgm:presLayoutVars>
          <dgm:dir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F690EC2C-8BAE-4893-93AE-C082837BE512}" type="pres">
      <dgm:prSet presAssocID="{607A44C4-F6FD-4514-A5A8-3CBC7315C9E9}" presName="linNode" presStyleCnt="0"/>
      <dgm:spPr/>
    </dgm:pt>
    <dgm:pt modelId="{400ADEAD-C7EF-4D90-8F75-676EACBBFEC2}" type="pres">
      <dgm:prSet presAssocID="{607A44C4-F6FD-4514-A5A8-3CBC7315C9E9}" presName="parentShp" presStyleLbl="node1" presStyleIdx="0" presStyleCnt="2" custLinFactY="12464" custLinFactNeighborX="0" custLinFactNeighborY="1000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DB0C2CF-16C1-4EB4-A332-B5AFD10A79C8}" type="pres">
      <dgm:prSet presAssocID="{607A44C4-F6FD-4514-A5A8-3CBC7315C9E9}" presName="childShp" presStyleLbl="bgAccFollowNode1" presStyleIdx="0" presStyleCnt="2" custLinFactY="11254" custLinFactNeighborX="0" custLinFactNeighborY="1000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F07AF74-DCD6-4BE0-B10A-E8D3125E2A89}" type="pres">
      <dgm:prSet presAssocID="{83ECAE72-92A7-486D-BA28-10E488B040D4}" presName="spacing" presStyleCnt="0"/>
      <dgm:spPr/>
    </dgm:pt>
    <dgm:pt modelId="{7911D962-380E-47E8-9E02-51F83E7B00F1}" type="pres">
      <dgm:prSet presAssocID="{AD0864C7-EA6D-4514-A852-AA2A6055DF05}" presName="linNode" presStyleCnt="0"/>
      <dgm:spPr/>
    </dgm:pt>
    <dgm:pt modelId="{BB1815BA-85A6-48B8-81B5-C1B0D48AE023}" type="pres">
      <dgm:prSet presAssocID="{AD0864C7-EA6D-4514-A852-AA2A6055DF05}" presName="parentShp" presStyleLbl="node1" presStyleIdx="1" presStyleCnt="2" custLinFactY="-9235" custLinFactNeighborY="-1000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4A4E482-7A46-4B87-8FEF-AFEA7DE2AF1B}" type="pres">
      <dgm:prSet presAssocID="{AD0864C7-EA6D-4514-A852-AA2A6055DF05}" presName="childShp" presStyleLbl="bgAccFollowNode1" presStyleIdx="1" presStyleCnt="2" custLinFactY="-9235" custLinFactNeighborX="-250" custLinFactNeighborY="-1000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1B0F77F-431E-4F2F-8B11-CA09D2DAB1C3}" type="presOf" srcId="{C3F0DB96-A78A-49A5-8F6B-4D38AD44F0A2}" destId="{94A4E482-7A46-4B87-8FEF-AFEA7DE2AF1B}" srcOrd="0" destOrd="0" presId="urn:microsoft.com/office/officeart/2005/8/layout/vList6"/>
    <dgm:cxn modelId="{B0419CE4-5414-42FB-AE96-DFD148B4C45F}" type="presOf" srcId="{607A44C4-F6FD-4514-A5A8-3CBC7315C9E9}" destId="{400ADEAD-C7EF-4D90-8F75-676EACBBFEC2}" srcOrd="0" destOrd="0" presId="urn:microsoft.com/office/officeart/2005/8/layout/vList6"/>
    <dgm:cxn modelId="{6B3A1A0E-2862-4DCA-995A-38F8E9D84570}" type="presOf" srcId="{AD0864C7-EA6D-4514-A852-AA2A6055DF05}" destId="{BB1815BA-85A6-48B8-81B5-C1B0D48AE023}" srcOrd="0" destOrd="0" presId="urn:microsoft.com/office/officeart/2005/8/layout/vList6"/>
    <dgm:cxn modelId="{95EB2F7C-18F0-4C33-8E50-CF94AF90EC8E}" type="presOf" srcId="{5AF9572C-6847-45F4-B04A-B2BA108DA585}" destId="{00875677-13A3-4015-9EE4-88BAC17AFACC}" srcOrd="0" destOrd="0" presId="urn:microsoft.com/office/officeart/2005/8/layout/vList6"/>
    <dgm:cxn modelId="{471DF21F-6258-4D9B-AB22-CB815561E5D8}" srcId="{5AF9572C-6847-45F4-B04A-B2BA108DA585}" destId="{607A44C4-F6FD-4514-A5A8-3CBC7315C9E9}" srcOrd="0" destOrd="0" parTransId="{A0F035CA-5377-4C72-9525-79A584B3A136}" sibTransId="{83ECAE72-92A7-486D-BA28-10E488B040D4}"/>
    <dgm:cxn modelId="{3DF2F8E7-D6BD-484D-B989-E0667402F6F6}" srcId="{607A44C4-F6FD-4514-A5A8-3CBC7315C9E9}" destId="{851E2E12-C7F7-4668-AA92-71C0C49DA3F2}" srcOrd="0" destOrd="0" parTransId="{980A4DC3-B2C8-4B3E-A733-33E1944F33D0}" sibTransId="{2DE01381-3713-4B00-A26A-0AA62CE74FA5}"/>
    <dgm:cxn modelId="{A986CF5A-D514-4CCB-91B3-909EA82C2F57}" srcId="{AD0864C7-EA6D-4514-A852-AA2A6055DF05}" destId="{C3F0DB96-A78A-49A5-8F6B-4D38AD44F0A2}" srcOrd="0" destOrd="0" parTransId="{1EFA6350-CB24-40F6-A9F4-515F7F499366}" sibTransId="{947AAAE0-5583-46F1-98D8-8A92D5072A22}"/>
    <dgm:cxn modelId="{CBBFE66D-752F-4FBD-85FD-09DDA65F117E}" type="presOf" srcId="{851E2E12-C7F7-4668-AA92-71C0C49DA3F2}" destId="{0DB0C2CF-16C1-4EB4-A332-B5AFD10A79C8}" srcOrd="0" destOrd="0" presId="urn:microsoft.com/office/officeart/2005/8/layout/vList6"/>
    <dgm:cxn modelId="{280DFCB6-2C78-499A-9874-62AE0BD217A7}" srcId="{5AF9572C-6847-45F4-B04A-B2BA108DA585}" destId="{AD0864C7-EA6D-4514-A852-AA2A6055DF05}" srcOrd="1" destOrd="0" parTransId="{9D1CE725-FDF6-438A-8B4F-1F1E0F851794}" sibTransId="{830304D1-5929-41AD-97D7-45FEFF81FEDA}"/>
    <dgm:cxn modelId="{6ECBB675-5C58-42C0-8D9E-A8E4C921720C}" type="presParOf" srcId="{00875677-13A3-4015-9EE4-88BAC17AFACC}" destId="{F690EC2C-8BAE-4893-93AE-C082837BE512}" srcOrd="0" destOrd="0" presId="urn:microsoft.com/office/officeart/2005/8/layout/vList6"/>
    <dgm:cxn modelId="{71B8108F-0A13-41B5-A52E-CE340DDF069C}" type="presParOf" srcId="{F690EC2C-8BAE-4893-93AE-C082837BE512}" destId="{400ADEAD-C7EF-4D90-8F75-676EACBBFEC2}" srcOrd="0" destOrd="0" presId="urn:microsoft.com/office/officeart/2005/8/layout/vList6"/>
    <dgm:cxn modelId="{0FF6F8E8-2968-4FC2-BE91-BEB6080FF07C}" type="presParOf" srcId="{F690EC2C-8BAE-4893-93AE-C082837BE512}" destId="{0DB0C2CF-16C1-4EB4-A332-B5AFD10A79C8}" srcOrd="1" destOrd="0" presId="urn:microsoft.com/office/officeart/2005/8/layout/vList6"/>
    <dgm:cxn modelId="{A7E7A8A4-8AB9-400A-BC25-941706DCE30D}" type="presParOf" srcId="{00875677-13A3-4015-9EE4-88BAC17AFACC}" destId="{9F07AF74-DCD6-4BE0-B10A-E8D3125E2A89}" srcOrd="1" destOrd="0" presId="urn:microsoft.com/office/officeart/2005/8/layout/vList6"/>
    <dgm:cxn modelId="{A78C09C9-7E49-4CD1-B8F4-A7CF461CE2E5}" type="presParOf" srcId="{00875677-13A3-4015-9EE4-88BAC17AFACC}" destId="{7911D962-380E-47E8-9E02-51F83E7B00F1}" srcOrd="2" destOrd="0" presId="urn:microsoft.com/office/officeart/2005/8/layout/vList6"/>
    <dgm:cxn modelId="{C2E2016C-87B7-41F1-8E14-9A7F8609AE39}" type="presParOf" srcId="{7911D962-380E-47E8-9E02-51F83E7B00F1}" destId="{BB1815BA-85A6-48B8-81B5-C1B0D48AE023}" srcOrd="0" destOrd="0" presId="urn:microsoft.com/office/officeart/2005/8/layout/vList6"/>
    <dgm:cxn modelId="{76F062F0-520A-4930-86B5-A6F93B87F85B}" type="presParOf" srcId="{7911D962-380E-47E8-9E02-51F83E7B00F1}" destId="{94A4E482-7A46-4B87-8FEF-AFEA7DE2AF1B}" srcOrd="1" destOrd="0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9EEB57C-2CF0-4273-B2C8-CE5DE129D6F1}" type="doc">
      <dgm:prSet loTypeId="urn:microsoft.com/office/officeart/2005/8/layout/vList6" loCatId="process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D895096-AE64-409F-8527-08039C742540}">
      <dgm:prSet phldrT="[Text]" custT="1"/>
      <dgm:spPr>
        <a:solidFill>
          <a:srgbClr val="0070C0"/>
        </a:solidFill>
      </dgm:spPr>
      <dgm:t>
        <a:bodyPr/>
        <a:lstStyle/>
        <a:p>
          <a:r>
            <a:rPr lang="en-US" sz="1800" b="1" dirty="0" smtClean="0"/>
            <a:t>Market Place for designers</a:t>
          </a:r>
        </a:p>
        <a:p>
          <a:r>
            <a:rPr lang="en-US" sz="1800" b="0" dirty="0" smtClean="0"/>
            <a:t>(models and filters)</a:t>
          </a:r>
          <a:endParaRPr lang="en-US" sz="1800" b="0" dirty="0"/>
        </a:p>
      </dgm:t>
    </dgm:pt>
    <dgm:pt modelId="{9383FE3E-D6A3-4E47-B33E-A6514163D298}" type="parTrans" cxnId="{3F7D76DD-72F5-4C3E-9030-FE1F28511F8C}">
      <dgm:prSet/>
      <dgm:spPr/>
      <dgm:t>
        <a:bodyPr/>
        <a:lstStyle/>
        <a:p>
          <a:endParaRPr lang="en-US"/>
        </a:p>
      </dgm:t>
    </dgm:pt>
    <dgm:pt modelId="{9F205917-0EB7-44EE-AEA8-D5061A585D19}" type="sibTrans" cxnId="{3F7D76DD-72F5-4C3E-9030-FE1F28511F8C}">
      <dgm:prSet/>
      <dgm:spPr/>
      <dgm:t>
        <a:bodyPr/>
        <a:lstStyle/>
        <a:p>
          <a:endParaRPr lang="en-US"/>
        </a:p>
      </dgm:t>
    </dgm:pt>
    <dgm:pt modelId="{BAC4DFE0-AB3E-479A-BB67-E3BEE9C7CC74}">
      <dgm:prSet phldrT="[Text]" custT="1"/>
      <dgm:spPr/>
      <dgm:t>
        <a:bodyPr/>
        <a:lstStyle/>
        <a:p>
          <a:r>
            <a:rPr lang="en-US" sz="1600" dirty="0" smtClean="0"/>
            <a:t>10% of sale price</a:t>
          </a:r>
          <a:endParaRPr lang="en-US" sz="1600" dirty="0"/>
        </a:p>
      </dgm:t>
    </dgm:pt>
    <dgm:pt modelId="{F066AA31-52A5-4701-B5A8-4C58F7398989}" type="parTrans" cxnId="{3B6A68F0-A5AD-4E0E-8488-E2974D98DD2B}">
      <dgm:prSet/>
      <dgm:spPr/>
      <dgm:t>
        <a:bodyPr/>
        <a:lstStyle/>
        <a:p>
          <a:endParaRPr lang="en-US"/>
        </a:p>
      </dgm:t>
    </dgm:pt>
    <dgm:pt modelId="{8C159BD4-1F95-438F-88B7-C774F812EE79}" type="sibTrans" cxnId="{3B6A68F0-A5AD-4E0E-8488-E2974D98DD2B}">
      <dgm:prSet/>
      <dgm:spPr/>
      <dgm:t>
        <a:bodyPr/>
        <a:lstStyle/>
        <a:p>
          <a:endParaRPr lang="en-US"/>
        </a:p>
      </dgm:t>
    </dgm:pt>
    <dgm:pt modelId="{1D2B3E21-3438-4D0E-8A3E-3888243FF8CC}" type="pres">
      <dgm:prSet presAssocID="{39EEB57C-2CF0-4273-B2C8-CE5DE129D6F1}" presName="Name0" presStyleCnt="0">
        <dgm:presLayoutVars>
          <dgm:dir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D8BB5908-4386-4A13-9357-2977B5249AF9}" type="pres">
      <dgm:prSet presAssocID="{DD895096-AE64-409F-8527-08039C742540}" presName="linNode" presStyleCnt="0"/>
      <dgm:spPr/>
    </dgm:pt>
    <dgm:pt modelId="{79C4BA28-6324-49E6-B808-1AF7DC69E0E8}" type="pres">
      <dgm:prSet presAssocID="{DD895096-AE64-409F-8527-08039C742540}" presName="parentShp" presStyleLbl="node1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A66F415-E155-43F4-8C5F-DC5591D19253}" type="pres">
      <dgm:prSet presAssocID="{DD895096-AE64-409F-8527-08039C742540}" presName="childShp" presStyleLbl="bgAccFollowNode1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251A8BC-FC18-47E0-B9B3-429A5AC2B946}" type="presOf" srcId="{DD895096-AE64-409F-8527-08039C742540}" destId="{79C4BA28-6324-49E6-B808-1AF7DC69E0E8}" srcOrd="0" destOrd="0" presId="urn:microsoft.com/office/officeart/2005/8/layout/vList6"/>
    <dgm:cxn modelId="{025BB6A8-E17F-4CCE-944A-850B18A92EB4}" type="presOf" srcId="{39EEB57C-2CF0-4273-B2C8-CE5DE129D6F1}" destId="{1D2B3E21-3438-4D0E-8A3E-3888243FF8CC}" srcOrd="0" destOrd="0" presId="urn:microsoft.com/office/officeart/2005/8/layout/vList6"/>
    <dgm:cxn modelId="{3B6A68F0-A5AD-4E0E-8488-E2974D98DD2B}" srcId="{DD895096-AE64-409F-8527-08039C742540}" destId="{BAC4DFE0-AB3E-479A-BB67-E3BEE9C7CC74}" srcOrd="0" destOrd="0" parTransId="{F066AA31-52A5-4701-B5A8-4C58F7398989}" sibTransId="{8C159BD4-1F95-438F-88B7-C774F812EE79}"/>
    <dgm:cxn modelId="{3F7D76DD-72F5-4C3E-9030-FE1F28511F8C}" srcId="{39EEB57C-2CF0-4273-B2C8-CE5DE129D6F1}" destId="{DD895096-AE64-409F-8527-08039C742540}" srcOrd="0" destOrd="0" parTransId="{9383FE3E-D6A3-4E47-B33E-A6514163D298}" sibTransId="{9F205917-0EB7-44EE-AEA8-D5061A585D19}"/>
    <dgm:cxn modelId="{1B3A40D7-50A8-43F6-8899-E679F4C8AD6E}" type="presOf" srcId="{BAC4DFE0-AB3E-479A-BB67-E3BEE9C7CC74}" destId="{9A66F415-E155-43F4-8C5F-DC5591D19253}" srcOrd="0" destOrd="0" presId="urn:microsoft.com/office/officeart/2005/8/layout/vList6"/>
    <dgm:cxn modelId="{CC76DE11-0AF3-4978-81F1-430C70234F38}" type="presParOf" srcId="{1D2B3E21-3438-4D0E-8A3E-3888243FF8CC}" destId="{D8BB5908-4386-4A13-9357-2977B5249AF9}" srcOrd="0" destOrd="0" presId="urn:microsoft.com/office/officeart/2005/8/layout/vList6"/>
    <dgm:cxn modelId="{EF0064AA-6786-442F-9442-C8362AC269EC}" type="presParOf" srcId="{D8BB5908-4386-4A13-9357-2977B5249AF9}" destId="{79C4BA28-6324-49E6-B808-1AF7DC69E0E8}" srcOrd="0" destOrd="0" presId="urn:microsoft.com/office/officeart/2005/8/layout/vList6"/>
    <dgm:cxn modelId="{9DA75113-7930-4496-9D4D-663DAA61AC45}" type="presParOf" srcId="{D8BB5908-4386-4A13-9357-2977B5249AF9}" destId="{9A66F415-E155-43F4-8C5F-DC5591D19253}" srcOrd="1" destOrd="0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66F415-E155-43F4-8C5F-DC5591D19253}">
      <dsp:nvSpPr>
        <dsp:cNvPr id="0" name=""/>
        <dsp:cNvSpPr/>
      </dsp:nvSpPr>
      <dsp:spPr>
        <a:xfrm>
          <a:off x="4030728" y="200"/>
          <a:ext cx="6046093" cy="782047"/>
        </a:xfrm>
        <a:prstGeom prst="rightArrow">
          <a:avLst>
            <a:gd name="adj1" fmla="val 75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85" tIns="6985" rIns="6985" bIns="6985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kern="1200" dirty="0" smtClean="0"/>
            <a:t>Basic software is free to use</a:t>
          </a:r>
          <a:endParaRPr lang="en-US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kern="1200" dirty="0" smtClean="0"/>
            <a:t>Pro version $19.99 / month (limited to print 10 models)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kern="1200" dirty="0" smtClean="0"/>
            <a:t>Pro Plus version  $49.99 / month (unlimited)</a:t>
          </a:r>
        </a:p>
      </dsp:txBody>
      <dsp:txXfrm>
        <a:off x="4030728" y="97956"/>
        <a:ext cx="5752825" cy="586535"/>
      </dsp:txXfrm>
    </dsp:sp>
    <dsp:sp modelId="{79C4BA28-6324-49E6-B808-1AF7DC69E0E8}">
      <dsp:nvSpPr>
        <dsp:cNvPr id="0" name=""/>
        <dsp:cNvSpPr/>
      </dsp:nvSpPr>
      <dsp:spPr>
        <a:xfrm>
          <a:off x="0" y="200"/>
          <a:ext cx="4030728" cy="782047"/>
        </a:xfrm>
        <a:prstGeom prst="roundRect">
          <a:avLst/>
        </a:prstGeom>
        <a:solidFill>
          <a:srgbClr val="00B050"/>
        </a:solidFill>
        <a:ln>
          <a:noFill/>
        </a:ln>
        <a:effectLst>
          <a:outerShdw blurRad="38100" dist="12700" dir="5400000" algn="ctr" rotWithShape="0">
            <a:srgbClr val="000000">
              <a:alpha val="63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1" kern="1200" dirty="0" smtClean="0"/>
            <a:t>End User Subscription</a:t>
          </a:r>
          <a:r>
            <a:rPr lang="en-US" sz="1700" kern="1200" dirty="0" smtClean="0"/>
            <a:t> Pricing Model</a:t>
          </a:r>
          <a:endParaRPr lang="en-US" sz="1700" kern="1200" dirty="0"/>
        </a:p>
      </dsp:txBody>
      <dsp:txXfrm>
        <a:off x="38176" y="38376"/>
        <a:ext cx="3954376" cy="705695"/>
      </dsp:txXfrm>
    </dsp:sp>
    <dsp:sp modelId="{8B32DF88-4E58-4C64-95CC-2ECC64154B53}">
      <dsp:nvSpPr>
        <dsp:cNvPr id="0" name=""/>
        <dsp:cNvSpPr/>
      </dsp:nvSpPr>
      <dsp:spPr>
        <a:xfrm>
          <a:off x="4030728" y="860452"/>
          <a:ext cx="6046093" cy="782047"/>
        </a:xfrm>
        <a:prstGeom prst="rightArrow">
          <a:avLst>
            <a:gd name="adj1" fmla="val 75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/>
            <a:t>Silver: $200 per user for 12 months &lt; 500 users annually</a:t>
          </a: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/>
            <a:t>Gold: $180 per user for 12 months between 500 and 1000 users annually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/>
            <a:t>Platinum: $150 per user for 12 months &gt; 1000 users annually</a:t>
          </a:r>
        </a:p>
      </dsp:txBody>
      <dsp:txXfrm>
        <a:off x="4030728" y="958208"/>
        <a:ext cx="5752825" cy="586535"/>
      </dsp:txXfrm>
    </dsp:sp>
    <dsp:sp modelId="{CC877130-4D48-4D29-BC24-86383E4054AD}">
      <dsp:nvSpPr>
        <dsp:cNvPr id="0" name=""/>
        <dsp:cNvSpPr/>
      </dsp:nvSpPr>
      <dsp:spPr>
        <a:xfrm>
          <a:off x="0" y="860452"/>
          <a:ext cx="4030728" cy="782047"/>
        </a:xfrm>
        <a:prstGeom prst="roundRect">
          <a:avLst/>
        </a:prstGeom>
        <a:solidFill>
          <a:srgbClr val="00B050"/>
        </a:solidFill>
        <a:ln>
          <a:noFill/>
        </a:ln>
        <a:effectLst>
          <a:outerShdw blurRad="38100" dist="12700" dir="5400000" algn="ctr" rotWithShape="0">
            <a:srgbClr val="000000">
              <a:alpha val="63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1" kern="1200" dirty="0" smtClean="0"/>
            <a:t>Partner Program</a:t>
          </a:r>
        </a:p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(3D printer manufacturers / resellers)</a:t>
          </a:r>
          <a:r>
            <a:rPr lang="en-US" sz="1700" b="1" kern="1200" dirty="0" smtClean="0"/>
            <a:t> </a:t>
          </a:r>
          <a:endParaRPr lang="en-US" sz="1700" kern="1200" dirty="0"/>
        </a:p>
      </dsp:txBody>
      <dsp:txXfrm>
        <a:off x="38176" y="898628"/>
        <a:ext cx="3954376" cy="70569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B0C2CF-16C1-4EB4-A332-B5AFD10A79C8}">
      <dsp:nvSpPr>
        <dsp:cNvPr id="0" name=""/>
        <dsp:cNvSpPr/>
      </dsp:nvSpPr>
      <dsp:spPr>
        <a:xfrm>
          <a:off x="4030728" y="944840"/>
          <a:ext cx="6046093" cy="858546"/>
        </a:xfrm>
        <a:prstGeom prst="rightArrow">
          <a:avLst>
            <a:gd name="adj1" fmla="val 75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Price varies: $1.99~ $9999.99 depends on complexity</a:t>
          </a:r>
          <a:endParaRPr lang="en-US" sz="1600" kern="1200" dirty="0"/>
        </a:p>
      </dsp:txBody>
      <dsp:txXfrm>
        <a:off x="4030728" y="1052158"/>
        <a:ext cx="5724138" cy="643910"/>
      </dsp:txXfrm>
    </dsp:sp>
    <dsp:sp modelId="{400ADEAD-C7EF-4D90-8F75-676EACBBFEC2}">
      <dsp:nvSpPr>
        <dsp:cNvPr id="0" name=""/>
        <dsp:cNvSpPr/>
      </dsp:nvSpPr>
      <dsp:spPr>
        <a:xfrm>
          <a:off x="0" y="944840"/>
          <a:ext cx="4030728" cy="85854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12700" dir="5400000" algn="ctr" rotWithShape="0">
            <a:srgbClr val="000000">
              <a:alpha val="63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/>
            <a:t>3D </a:t>
          </a:r>
          <a:r>
            <a:rPr lang="en-US" sz="2400" b="1" kern="1200" dirty="0" smtClean="0"/>
            <a:t>Filters</a:t>
          </a:r>
          <a:endParaRPr lang="en-US" sz="2400" kern="1200" dirty="0"/>
        </a:p>
      </dsp:txBody>
      <dsp:txXfrm>
        <a:off x="41911" y="986751"/>
        <a:ext cx="3946906" cy="774724"/>
      </dsp:txXfrm>
    </dsp:sp>
    <dsp:sp modelId="{94A4E482-7A46-4B87-8FEF-AFEA7DE2AF1B}">
      <dsp:nvSpPr>
        <dsp:cNvPr id="0" name=""/>
        <dsp:cNvSpPr/>
      </dsp:nvSpPr>
      <dsp:spPr>
        <a:xfrm>
          <a:off x="4020651" y="6788"/>
          <a:ext cx="6046093" cy="858546"/>
        </a:xfrm>
        <a:prstGeom prst="rightArrow">
          <a:avLst>
            <a:gd name="adj1" fmla="val 75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Price varies: $0.99 ~ $9999.99 depends on model </a:t>
          </a:r>
          <a:endParaRPr lang="en-US" sz="1600" kern="1200" dirty="0"/>
        </a:p>
      </dsp:txBody>
      <dsp:txXfrm>
        <a:off x="4020651" y="114106"/>
        <a:ext cx="5724138" cy="643910"/>
      </dsp:txXfrm>
    </dsp:sp>
    <dsp:sp modelId="{BB1815BA-85A6-48B8-81B5-C1B0D48AE023}">
      <dsp:nvSpPr>
        <dsp:cNvPr id="0" name=""/>
        <dsp:cNvSpPr/>
      </dsp:nvSpPr>
      <dsp:spPr>
        <a:xfrm>
          <a:off x="0" y="6788"/>
          <a:ext cx="4030728" cy="858546"/>
        </a:xfrm>
        <a:prstGeom prst="roundRect">
          <a:avLst/>
        </a:prstGeom>
        <a:solidFill>
          <a:srgbClr val="00B050"/>
        </a:solidFill>
        <a:ln>
          <a:noFill/>
        </a:ln>
        <a:effectLst>
          <a:outerShdw blurRad="38100" dist="12700" dir="5400000" algn="ctr" rotWithShape="0">
            <a:srgbClr val="000000">
              <a:alpha val="63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/>
            <a:t>3D </a:t>
          </a:r>
          <a:r>
            <a:rPr lang="en-US" sz="2400" b="1" kern="1200" dirty="0" smtClean="0"/>
            <a:t>Models</a:t>
          </a:r>
          <a:endParaRPr lang="en-US" sz="3600" b="1" kern="1200" dirty="0"/>
        </a:p>
      </dsp:txBody>
      <dsp:txXfrm>
        <a:off x="41911" y="48699"/>
        <a:ext cx="3946906" cy="77472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66F415-E155-43F4-8C5F-DC5591D19253}">
      <dsp:nvSpPr>
        <dsp:cNvPr id="0" name=""/>
        <dsp:cNvSpPr/>
      </dsp:nvSpPr>
      <dsp:spPr>
        <a:xfrm>
          <a:off x="4030728" y="0"/>
          <a:ext cx="6046093" cy="941698"/>
        </a:xfrm>
        <a:prstGeom prst="rightArrow">
          <a:avLst>
            <a:gd name="adj1" fmla="val 75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10% of sale price</a:t>
          </a:r>
          <a:endParaRPr lang="en-US" sz="1600" kern="1200" dirty="0"/>
        </a:p>
      </dsp:txBody>
      <dsp:txXfrm>
        <a:off x="4030728" y="117712"/>
        <a:ext cx="5692956" cy="706274"/>
      </dsp:txXfrm>
    </dsp:sp>
    <dsp:sp modelId="{79C4BA28-6324-49E6-B808-1AF7DC69E0E8}">
      <dsp:nvSpPr>
        <dsp:cNvPr id="0" name=""/>
        <dsp:cNvSpPr/>
      </dsp:nvSpPr>
      <dsp:spPr>
        <a:xfrm>
          <a:off x="0" y="0"/>
          <a:ext cx="4030728" cy="941698"/>
        </a:xfrm>
        <a:prstGeom prst="roundRect">
          <a:avLst/>
        </a:prstGeom>
        <a:solidFill>
          <a:srgbClr val="0070C0"/>
        </a:solidFill>
        <a:ln>
          <a:noFill/>
        </a:ln>
        <a:effectLst>
          <a:outerShdw blurRad="38100" dist="12700" dir="5400000" algn="ctr" rotWithShape="0">
            <a:srgbClr val="000000">
              <a:alpha val="63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/>
            <a:t>Market Place for designers</a:t>
          </a: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0" kern="1200" dirty="0" smtClean="0"/>
            <a:t>(models and filters)</a:t>
          </a:r>
          <a:endParaRPr lang="en-US" sz="1800" b="0" kern="1200" dirty="0"/>
        </a:p>
      </dsp:txBody>
      <dsp:txXfrm>
        <a:off x="45970" y="45970"/>
        <a:ext cx="3938788" cy="84975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4" name="Group 3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61708" y="2091263"/>
            <a:ext cx="9068586" cy="2590800"/>
          </a:xfrm>
        </p:spPr>
        <p:txBody>
          <a:bodyPr tIns="45720" bIns="45720" anchor="ctr">
            <a:noAutofit/>
          </a:bodyPr>
          <a:lstStyle>
            <a:lvl1pPr algn="ctr">
              <a:lnSpc>
                <a:spcPct val="83000"/>
              </a:lnSpc>
              <a:defRPr lang="en-US" sz="72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62100" y="4682062"/>
            <a:ext cx="9070848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600" spc="8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5"/>
            <a:ext cx="1554480" cy="527213"/>
          </a:xfrm>
        </p:spPr>
        <p:txBody>
          <a:bodyPr/>
          <a:lstStyle>
            <a:lvl1pPr algn="ctr">
              <a:defRPr sz="13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fld id="{485790B6-B271-43CB-9B42-3EE0CFF9C162}" type="datetimeFigureOut">
              <a:rPr lang="en-US" smtClean="0">
                <a:solidFill>
                  <a:prstClr val="black"/>
                </a:solidFill>
              </a:rPr>
              <a:pPr/>
              <a:t>8/3/2017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453896" y="5211060"/>
            <a:ext cx="5905500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19" y="5212080"/>
            <a:ext cx="2111881" cy="2286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8078DEF7-EC67-43C5-8DE8-64AE0C6A5629}" type="slidenum">
              <a:rPr lang="en-US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04848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790B6-B271-43CB-9B42-3EE0CFF9C162}" type="datetimeFigureOut">
              <a:rPr lang="en-US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/>
              <a:t>8/3/2017</a:t>
            </a:fld>
            <a:endParaRPr 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8DEF7-EC67-43C5-8DE8-64AE0C6A5629}" type="slidenum">
              <a:rPr lang="en-US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48580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790B6-B271-43CB-9B42-3EE0CFF9C162}" type="datetimeFigureOut">
              <a:rPr lang="en-US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/>
              <a:t>8/3/2017</a:t>
            </a:fld>
            <a:endParaRPr 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8DEF7-EC67-43C5-8DE8-64AE0C6A5629}" type="slidenum">
              <a:rPr lang="en-US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85542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/>
              <a:t>8/3/2017</a:t>
            </a:fld>
            <a:endParaRPr 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7" name="Group 6"/>
          <p:cNvGrpSpPr/>
          <p:nvPr userDrawn="1"/>
        </p:nvGrpSpPr>
        <p:grpSpPr>
          <a:xfrm>
            <a:off x="533400" y="723900"/>
            <a:ext cx="11123930" cy="5204460"/>
            <a:chOff x="840" y="1140"/>
            <a:chExt cx="17518" cy="8196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40" y="1140"/>
              <a:ext cx="17519" cy="8196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sp>
          <p:nvSpPr>
            <p:cNvPr id="16" name="Rectangle 15"/>
            <p:cNvSpPr/>
            <p:nvPr/>
          </p:nvSpPr>
          <p:spPr>
            <a:xfrm>
              <a:off x="1483" y="1660"/>
              <a:ext cx="16875" cy="7675"/>
            </a:xfrm>
            <a:prstGeom prst="rect">
              <a:avLst/>
            </a:prstGeom>
            <a:gradFill>
              <a:gsLst>
                <a:gs pos="0">
                  <a:srgbClr val="14CD68"/>
                </a:gs>
                <a:gs pos="100000">
                  <a:srgbClr val="035C7D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pic>
        <p:nvPicPr>
          <p:cNvPr id="10" name="Picture 9" descr="Untitled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45515" y="1054100"/>
            <a:ext cx="2025015" cy="487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7223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17-20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cxnSp>
        <p:nvCxnSpPr>
          <p:cNvPr id="3" name="Straight Connector 12"/>
          <p:cNvCxnSpPr/>
          <p:nvPr userDrawn="1"/>
        </p:nvCxnSpPr>
        <p:spPr>
          <a:xfrm flipV="1">
            <a:off x="2143540" y="1207975"/>
            <a:ext cx="2808" cy="557712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13"/>
          <p:cNvCxnSpPr/>
          <p:nvPr userDrawn="1"/>
        </p:nvCxnSpPr>
        <p:spPr>
          <a:xfrm flipV="1">
            <a:off x="6130546" y="1207978"/>
            <a:ext cx="1" cy="5559227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9"/>
          <p:cNvCxnSpPr/>
          <p:nvPr userDrawn="1"/>
        </p:nvCxnSpPr>
        <p:spPr>
          <a:xfrm flipH="1" flipV="1">
            <a:off x="156154" y="1229791"/>
            <a:ext cx="1" cy="5546608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11"/>
          <p:cNvSpPr txBox="1"/>
          <p:nvPr userDrawn="1"/>
        </p:nvSpPr>
        <p:spPr>
          <a:xfrm>
            <a:off x="918096" y="1270786"/>
            <a:ext cx="11132850" cy="338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en-CA" sz="1598" b="1" dirty="0">
                <a:solidFill>
                  <a:prstClr val="black"/>
                </a:solidFill>
                <a:latin typeface="Arial" pitchFamily="34" charset="0"/>
              </a:rPr>
              <a:t>2017                                            2018                                                             2019                                            Future </a:t>
            </a:r>
          </a:p>
        </p:txBody>
      </p:sp>
      <p:cxnSp>
        <p:nvCxnSpPr>
          <p:cNvPr id="7" name="Straight Connector 14"/>
          <p:cNvCxnSpPr/>
          <p:nvPr userDrawn="1"/>
        </p:nvCxnSpPr>
        <p:spPr>
          <a:xfrm flipH="1" flipV="1">
            <a:off x="12051269" y="1229791"/>
            <a:ext cx="16725" cy="5537412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eur droit 7"/>
          <p:cNvCxnSpPr/>
          <p:nvPr userDrawn="1"/>
        </p:nvCxnSpPr>
        <p:spPr bwMode="auto">
          <a:xfrm>
            <a:off x="1147180" y="1568833"/>
            <a:ext cx="0" cy="180000"/>
          </a:xfrm>
          <a:prstGeom prst="line">
            <a:avLst/>
          </a:prstGeom>
          <a:solidFill>
            <a:schemeClr val="tx2"/>
          </a:solidFill>
          <a:ln w="127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" name="Connecteur droit 8"/>
          <p:cNvCxnSpPr/>
          <p:nvPr userDrawn="1"/>
        </p:nvCxnSpPr>
        <p:spPr bwMode="auto">
          <a:xfrm>
            <a:off x="2138205" y="1568833"/>
            <a:ext cx="0" cy="180000"/>
          </a:xfrm>
          <a:prstGeom prst="line">
            <a:avLst/>
          </a:prstGeom>
          <a:solidFill>
            <a:schemeClr val="tx2"/>
          </a:solidFill>
          <a:ln w="127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Connecteur droit 9"/>
          <p:cNvCxnSpPr/>
          <p:nvPr userDrawn="1"/>
        </p:nvCxnSpPr>
        <p:spPr bwMode="auto">
          <a:xfrm>
            <a:off x="3129231" y="1568833"/>
            <a:ext cx="0" cy="180000"/>
          </a:xfrm>
          <a:prstGeom prst="line">
            <a:avLst/>
          </a:prstGeom>
          <a:solidFill>
            <a:schemeClr val="tx2"/>
          </a:solidFill>
          <a:ln w="127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Connecteur droit 10"/>
          <p:cNvCxnSpPr/>
          <p:nvPr userDrawn="1"/>
        </p:nvCxnSpPr>
        <p:spPr bwMode="auto">
          <a:xfrm>
            <a:off x="5114090" y="1568833"/>
            <a:ext cx="0" cy="180000"/>
          </a:xfrm>
          <a:prstGeom prst="line">
            <a:avLst/>
          </a:prstGeom>
          <a:solidFill>
            <a:schemeClr val="tx2"/>
          </a:solidFill>
          <a:ln w="127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Connecteur droit 11"/>
          <p:cNvCxnSpPr/>
          <p:nvPr userDrawn="1"/>
        </p:nvCxnSpPr>
        <p:spPr bwMode="auto">
          <a:xfrm>
            <a:off x="6105116" y="1568833"/>
            <a:ext cx="0" cy="180000"/>
          </a:xfrm>
          <a:prstGeom prst="line">
            <a:avLst/>
          </a:prstGeom>
          <a:solidFill>
            <a:schemeClr val="tx2"/>
          </a:solidFill>
          <a:ln w="127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Connecteur droit 12"/>
          <p:cNvCxnSpPr/>
          <p:nvPr userDrawn="1"/>
        </p:nvCxnSpPr>
        <p:spPr bwMode="auto">
          <a:xfrm>
            <a:off x="7096142" y="1568833"/>
            <a:ext cx="0" cy="180000"/>
          </a:xfrm>
          <a:prstGeom prst="line">
            <a:avLst/>
          </a:prstGeom>
          <a:solidFill>
            <a:schemeClr val="tx2"/>
          </a:solidFill>
          <a:ln w="127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Connecteur droit 13"/>
          <p:cNvCxnSpPr/>
          <p:nvPr userDrawn="1"/>
        </p:nvCxnSpPr>
        <p:spPr bwMode="auto">
          <a:xfrm>
            <a:off x="9078195" y="1568833"/>
            <a:ext cx="0" cy="180000"/>
          </a:xfrm>
          <a:prstGeom prst="line">
            <a:avLst/>
          </a:prstGeom>
          <a:solidFill>
            <a:schemeClr val="tx2"/>
          </a:solidFill>
          <a:ln w="127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Connecteur droit 14"/>
          <p:cNvCxnSpPr/>
          <p:nvPr userDrawn="1"/>
        </p:nvCxnSpPr>
        <p:spPr bwMode="auto">
          <a:xfrm>
            <a:off x="10069221" y="1568833"/>
            <a:ext cx="0" cy="180000"/>
          </a:xfrm>
          <a:prstGeom prst="line">
            <a:avLst/>
          </a:prstGeom>
          <a:solidFill>
            <a:schemeClr val="tx2"/>
          </a:solidFill>
          <a:ln w="127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" name="Connecteur droit 15"/>
          <p:cNvCxnSpPr/>
          <p:nvPr userDrawn="1"/>
        </p:nvCxnSpPr>
        <p:spPr bwMode="auto">
          <a:xfrm>
            <a:off x="11060246" y="1568833"/>
            <a:ext cx="0" cy="180000"/>
          </a:xfrm>
          <a:prstGeom prst="line">
            <a:avLst/>
          </a:prstGeom>
          <a:solidFill>
            <a:schemeClr val="tx2"/>
          </a:solidFill>
          <a:ln w="127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" name="Connecteur droit 30"/>
          <p:cNvCxnSpPr/>
          <p:nvPr userDrawn="1"/>
        </p:nvCxnSpPr>
        <p:spPr bwMode="auto">
          <a:xfrm>
            <a:off x="156154" y="1649329"/>
            <a:ext cx="11903479" cy="0"/>
          </a:xfrm>
          <a:prstGeom prst="line">
            <a:avLst/>
          </a:prstGeom>
          <a:solidFill>
            <a:schemeClr val="tx2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Connecteur droit 10"/>
          <p:cNvCxnSpPr/>
          <p:nvPr userDrawn="1"/>
        </p:nvCxnSpPr>
        <p:spPr bwMode="auto">
          <a:xfrm>
            <a:off x="4134376" y="1559329"/>
            <a:ext cx="0" cy="180000"/>
          </a:xfrm>
          <a:prstGeom prst="line">
            <a:avLst/>
          </a:prstGeom>
          <a:solidFill>
            <a:schemeClr val="tx2"/>
          </a:solidFill>
          <a:ln w="127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3"/>
          <p:cNvCxnSpPr/>
          <p:nvPr userDrawn="1"/>
        </p:nvCxnSpPr>
        <p:spPr>
          <a:xfrm flipV="1">
            <a:off x="10110599" y="1207975"/>
            <a:ext cx="1" cy="5559227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3"/>
          <p:cNvCxnSpPr/>
          <p:nvPr userDrawn="1"/>
        </p:nvCxnSpPr>
        <p:spPr bwMode="auto">
          <a:xfrm>
            <a:off x="8142024" y="1559329"/>
            <a:ext cx="0" cy="180000"/>
          </a:xfrm>
          <a:prstGeom prst="line">
            <a:avLst/>
          </a:prstGeom>
          <a:solidFill>
            <a:schemeClr val="tx2"/>
          </a:solidFill>
          <a:ln w="127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6843406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4" name="Group 3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61708" y="2091263"/>
            <a:ext cx="9068586" cy="2590800"/>
          </a:xfrm>
        </p:spPr>
        <p:txBody>
          <a:bodyPr tIns="45720" bIns="45720" anchor="ctr">
            <a:noAutofit/>
          </a:bodyPr>
          <a:lstStyle>
            <a:lvl1pPr algn="ctr">
              <a:lnSpc>
                <a:spcPct val="83000"/>
              </a:lnSpc>
              <a:defRPr lang="en-US" sz="72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62100" y="4682062"/>
            <a:ext cx="9070848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600" spc="8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5"/>
            <a:ext cx="1554480" cy="527213"/>
          </a:xfrm>
        </p:spPr>
        <p:txBody>
          <a:bodyPr/>
          <a:lstStyle>
            <a:lvl1pPr algn="ctr">
              <a:defRPr sz="13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fld id="{485790B6-B271-43CB-9B42-3EE0CFF9C162}" type="datetimeFigureOut">
              <a:rPr lang="en-US" smtClean="0">
                <a:solidFill>
                  <a:prstClr val="black"/>
                </a:solidFill>
              </a:rPr>
              <a:pPr/>
              <a:t>8/3/2017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453896" y="5211060"/>
            <a:ext cx="5905500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19" y="5212080"/>
            <a:ext cx="2111881" cy="2286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8078DEF7-EC67-43C5-8DE8-64AE0C6A5629}" type="slidenum">
              <a:rPr lang="en-US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62363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790B6-B271-43CB-9B42-3EE0CFF9C162}" type="datetimeFigureOut">
              <a:rPr lang="en-US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/>
              <a:t>8/3/2017</a:t>
            </a:fld>
            <a:endParaRPr 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8DEF7-EC67-43C5-8DE8-64AE0C6A5629}" type="slidenum">
              <a:rPr lang="en-US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59996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0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31" name="Group 30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3623" y="2094309"/>
            <a:ext cx="9070848" cy="2587752"/>
          </a:xfrm>
        </p:spPr>
        <p:txBody>
          <a:bodyPr anchor="ctr">
            <a:noAutofit/>
          </a:bodyPr>
          <a:lstStyle>
            <a:lvl1pPr algn="ctr">
              <a:lnSpc>
                <a:spcPct val="83000"/>
              </a:lnSpc>
              <a:defRPr lang="en-US" sz="72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63624" y="4682062"/>
            <a:ext cx="9070848" cy="45720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21808" y="1344502"/>
            <a:ext cx="1554480" cy="530352"/>
          </a:xfrm>
        </p:spPr>
        <p:txBody>
          <a:bodyPr/>
          <a:lstStyle>
            <a:lvl1pPr algn="ctr">
              <a:defRPr lang="en-US" sz="13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485790B6-B271-43CB-9B42-3EE0CFF9C162}" type="datetimeFigureOut">
              <a:rPr lang="en-US" smtClean="0">
                <a:solidFill>
                  <a:prstClr val="black"/>
                </a:solidFill>
              </a:rPr>
              <a:pPr/>
              <a:t>8/3/2017</a:t>
            </a:fld>
            <a:endParaRPr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53553" y="5211060"/>
            <a:ext cx="5907024" cy="228600"/>
          </a:xfrm>
        </p:spPr>
        <p:txBody>
          <a:bodyPr/>
          <a:lstStyle>
            <a:lvl1pPr algn="l">
              <a:defRPr/>
            </a:lvl1pPr>
          </a:lstStyle>
          <a:p>
            <a:endParaRPr 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211060"/>
            <a:ext cx="2112264" cy="228600"/>
          </a:xfrm>
        </p:spPr>
        <p:txBody>
          <a:bodyPr/>
          <a:lstStyle/>
          <a:p>
            <a:fld id="{8078DEF7-EC67-43C5-8DE8-64AE0C6A5629}" type="slidenum">
              <a:rPr lang="en-US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59621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7032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790B6-B271-43CB-9B42-3EE0CFF9C162}" type="datetimeFigureOut">
              <a:rPr lang="en-US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/>
              <a:t>8/3/2017</a:t>
            </a:fld>
            <a:endParaRPr 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8DEF7-EC67-43C5-8DE8-64AE0C6A5629}" type="slidenum">
              <a:rPr lang="en-US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65184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9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55898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7336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900" b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73368" y="2756581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790B6-B271-43CB-9B42-3EE0CFF9C162}" type="datetimeFigureOut">
              <a:rPr lang="en-US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/>
              <a:t>8/3/2017</a:t>
            </a:fld>
            <a:endParaRPr 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8DEF7-EC67-43C5-8DE8-64AE0C6A5629}" type="slidenum">
              <a:rPr lang="en-US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4060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790B6-B271-43CB-9B42-3EE0CFF9C162}" type="datetimeFigureOut">
              <a:rPr lang="en-US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/>
              <a:t>8/3/2017</a:t>
            </a:fld>
            <a:endParaRPr 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8DEF7-EC67-43C5-8DE8-64AE0C6A5629}" type="slidenum">
              <a:rPr lang="en-US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98436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790B6-B271-43CB-9B42-3EE0CFF9C162}" type="datetimeFigureOut">
              <a:rPr lang="en-US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/>
              <a:t>8/3/2017</a:t>
            </a:fld>
            <a:endParaRPr 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8DEF7-EC67-43C5-8DE8-64AE0C6A5629}" type="slidenum">
              <a:rPr lang="en-US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12183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790B6-B271-43CB-9B42-3EE0CFF9C162}" type="datetimeFigureOut">
              <a:rPr lang="en-US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/>
              <a:t>8/3/2017</a:t>
            </a:fld>
            <a:endParaRPr 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8DEF7-EC67-43C5-8DE8-64AE0C6A5629}" type="slidenum">
              <a:rPr lang="en-US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116133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245529" y="237744"/>
            <a:ext cx="8531352" cy="638251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7392"/>
            <a:ext cx="2430780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cap="none" spc="0" baseline="0" dirty="0">
                <a:solidFill>
                  <a:srgbClr val="FFFFFF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7772400" cy="53340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0780" cy="35052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790B6-B271-43CB-9B42-3EE0CFF9C162}" type="datetimeFigureOut">
              <a:rPr lang="en-US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/>
              <a:t>8/3/2017</a:t>
            </a:fld>
            <a:endParaRPr 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endParaRPr 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3677" y="6223002"/>
            <a:ext cx="1463040" cy="27432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078DEF7-EC67-43C5-8DE8-64AE0C6A562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44848390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3504"/>
            <a:ext cx="2432304" cy="1645920"/>
          </a:xfrm>
        </p:spPr>
        <p:txBody>
          <a:bodyPr anchor="b">
            <a:noAutofit/>
          </a:bodyPr>
          <a:lstStyle>
            <a:lvl1pPr algn="l">
              <a:defRPr sz="2800" b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8531352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2304" cy="3502152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485790B6-B271-43CB-9B42-3EE0CFF9C162}" type="datetimeFigureOut">
              <a:rPr lang="en-US" smtClean="0"/>
              <a:pPr/>
              <a:t>8/3/2017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algn="r" defTabSz="914400" rtl="0" eaLnBrk="1" latinLnBrk="0" hangingPunct="1">
              <a:defRPr lang="en-US" sz="1000" kern="1200" dirty="0"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227064"/>
            <a:ext cx="1463040" cy="27432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078DEF7-EC67-43C5-8DE8-64AE0C6A562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53445523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790B6-B271-43CB-9B42-3EE0CFF9C162}" type="datetimeFigureOut">
              <a:rPr lang="en-US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/>
              <a:t>8/3/2017</a:t>
            </a:fld>
            <a:endParaRPr 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8DEF7-EC67-43C5-8DE8-64AE0C6A5629}" type="slidenum">
              <a:rPr lang="en-US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417192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790B6-B271-43CB-9B42-3EE0CFF9C162}" type="datetimeFigureOut">
              <a:rPr lang="en-US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/>
              <a:t>8/3/2017</a:t>
            </a:fld>
            <a:endParaRPr 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8DEF7-EC67-43C5-8DE8-64AE0C6A5629}" type="slidenum">
              <a:rPr lang="en-US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345939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/>
              <a:t>8/3/2017</a:t>
            </a:fld>
            <a:endParaRPr 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7" name="Group 6"/>
          <p:cNvGrpSpPr/>
          <p:nvPr userDrawn="1"/>
        </p:nvGrpSpPr>
        <p:grpSpPr>
          <a:xfrm>
            <a:off x="533400" y="723900"/>
            <a:ext cx="11123930" cy="5204460"/>
            <a:chOff x="840" y="1140"/>
            <a:chExt cx="17518" cy="8196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40" y="1140"/>
              <a:ext cx="17519" cy="8196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sp>
          <p:nvSpPr>
            <p:cNvPr id="16" name="Rectangle 15"/>
            <p:cNvSpPr/>
            <p:nvPr/>
          </p:nvSpPr>
          <p:spPr>
            <a:xfrm>
              <a:off x="1483" y="1660"/>
              <a:ext cx="16875" cy="7675"/>
            </a:xfrm>
            <a:prstGeom prst="rect">
              <a:avLst/>
            </a:prstGeom>
            <a:gradFill>
              <a:gsLst>
                <a:gs pos="0">
                  <a:srgbClr val="14CD68"/>
                </a:gs>
                <a:gs pos="100000">
                  <a:srgbClr val="035C7D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pic>
        <p:nvPicPr>
          <p:cNvPr id="10" name="Picture 9" descr="Untitled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45515" y="1054100"/>
            <a:ext cx="2025015" cy="487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66401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17-20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cxnSp>
        <p:nvCxnSpPr>
          <p:cNvPr id="3" name="Straight Connector 12"/>
          <p:cNvCxnSpPr/>
          <p:nvPr userDrawn="1"/>
        </p:nvCxnSpPr>
        <p:spPr>
          <a:xfrm flipV="1">
            <a:off x="2143540" y="1207975"/>
            <a:ext cx="2808" cy="557712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13"/>
          <p:cNvCxnSpPr/>
          <p:nvPr userDrawn="1"/>
        </p:nvCxnSpPr>
        <p:spPr>
          <a:xfrm flipV="1">
            <a:off x="6130546" y="1207978"/>
            <a:ext cx="1" cy="5559227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9"/>
          <p:cNvCxnSpPr/>
          <p:nvPr userDrawn="1"/>
        </p:nvCxnSpPr>
        <p:spPr>
          <a:xfrm flipH="1" flipV="1">
            <a:off x="156154" y="1229791"/>
            <a:ext cx="1" cy="5546608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11"/>
          <p:cNvSpPr txBox="1"/>
          <p:nvPr userDrawn="1"/>
        </p:nvSpPr>
        <p:spPr>
          <a:xfrm>
            <a:off x="918096" y="1270786"/>
            <a:ext cx="11132850" cy="338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en-CA" sz="1598" b="1" dirty="0">
                <a:solidFill>
                  <a:prstClr val="black"/>
                </a:solidFill>
                <a:latin typeface="Arial" pitchFamily="34" charset="0"/>
              </a:rPr>
              <a:t>2017                                            2018                                                             2019                                            Future </a:t>
            </a:r>
          </a:p>
        </p:txBody>
      </p:sp>
      <p:cxnSp>
        <p:nvCxnSpPr>
          <p:cNvPr id="7" name="Straight Connector 14"/>
          <p:cNvCxnSpPr/>
          <p:nvPr userDrawn="1"/>
        </p:nvCxnSpPr>
        <p:spPr>
          <a:xfrm flipH="1" flipV="1">
            <a:off x="12051269" y="1229791"/>
            <a:ext cx="16725" cy="5537412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eur droit 7"/>
          <p:cNvCxnSpPr/>
          <p:nvPr userDrawn="1"/>
        </p:nvCxnSpPr>
        <p:spPr bwMode="auto">
          <a:xfrm>
            <a:off x="1147180" y="1568833"/>
            <a:ext cx="0" cy="180000"/>
          </a:xfrm>
          <a:prstGeom prst="line">
            <a:avLst/>
          </a:prstGeom>
          <a:solidFill>
            <a:schemeClr val="tx2"/>
          </a:solidFill>
          <a:ln w="127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" name="Connecteur droit 8"/>
          <p:cNvCxnSpPr/>
          <p:nvPr userDrawn="1"/>
        </p:nvCxnSpPr>
        <p:spPr bwMode="auto">
          <a:xfrm>
            <a:off x="2138205" y="1568833"/>
            <a:ext cx="0" cy="180000"/>
          </a:xfrm>
          <a:prstGeom prst="line">
            <a:avLst/>
          </a:prstGeom>
          <a:solidFill>
            <a:schemeClr val="tx2"/>
          </a:solidFill>
          <a:ln w="127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Connecteur droit 9"/>
          <p:cNvCxnSpPr/>
          <p:nvPr userDrawn="1"/>
        </p:nvCxnSpPr>
        <p:spPr bwMode="auto">
          <a:xfrm>
            <a:off x="3129231" y="1568833"/>
            <a:ext cx="0" cy="180000"/>
          </a:xfrm>
          <a:prstGeom prst="line">
            <a:avLst/>
          </a:prstGeom>
          <a:solidFill>
            <a:schemeClr val="tx2"/>
          </a:solidFill>
          <a:ln w="127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Connecteur droit 10"/>
          <p:cNvCxnSpPr/>
          <p:nvPr userDrawn="1"/>
        </p:nvCxnSpPr>
        <p:spPr bwMode="auto">
          <a:xfrm>
            <a:off x="5114090" y="1568833"/>
            <a:ext cx="0" cy="180000"/>
          </a:xfrm>
          <a:prstGeom prst="line">
            <a:avLst/>
          </a:prstGeom>
          <a:solidFill>
            <a:schemeClr val="tx2"/>
          </a:solidFill>
          <a:ln w="127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Connecteur droit 11"/>
          <p:cNvCxnSpPr/>
          <p:nvPr userDrawn="1"/>
        </p:nvCxnSpPr>
        <p:spPr bwMode="auto">
          <a:xfrm>
            <a:off x="6105116" y="1568833"/>
            <a:ext cx="0" cy="180000"/>
          </a:xfrm>
          <a:prstGeom prst="line">
            <a:avLst/>
          </a:prstGeom>
          <a:solidFill>
            <a:schemeClr val="tx2"/>
          </a:solidFill>
          <a:ln w="127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Connecteur droit 12"/>
          <p:cNvCxnSpPr/>
          <p:nvPr userDrawn="1"/>
        </p:nvCxnSpPr>
        <p:spPr bwMode="auto">
          <a:xfrm>
            <a:off x="7096142" y="1568833"/>
            <a:ext cx="0" cy="180000"/>
          </a:xfrm>
          <a:prstGeom prst="line">
            <a:avLst/>
          </a:prstGeom>
          <a:solidFill>
            <a:schemeClr val="tx2"/>
          </a:solidFill>
          <a:ln w="127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Connecteur droit 13"/>
          <p:cNvCxnSpPr/>
          <p:nvPr userDrawn="1"/>
        </p:nvCxnSpPr>
        <p:spPr bwMode="auto">
          <a:xfrm>
            <a:off x="9078195" y="1568833"/>
            <a:ext cx="0" cy="180000"/>
          </a:xfrm>
          <a:prstGeom prst="line">
            <a:avLst/>
          </a:prstGeom>
          <a:solidFill>
            <a:schemeClr val="tx2"/>
          </a:solidFill>
          <a:ln w="127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Connecteur droit 14"/>
          <p:cNvCxnSpPr/>
          <p:nvPr userDrawn="1"/>
        </p:nvCxnSpPr>
        <p:spPr bwMode="auto">
          <a:xfrm>
            <a:off x="10069221" y="1568833"/>
            <a:ext cx="0" cy="180000"/>
          </a:xfrm>
          <a:prstGeom prst="line">
            <a:avLst/>
          </a:prstGeom>
          <a:solidFill>
            <a:schemeClr val="tx2"/>
          </a:solidFill>
          <a:ln w="127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" name="Connecteur droit 15"/>
          <p:cNvCxnSpPr/>
          <p:nvPr userDrawn="1"/>
        </p:nvCxnSpPr>
        <p:spPr bwMode="auto">
          <a:xfrm>
            <a:off x="11060246" y="1568833"/>
            <a:ext cx="0" cy="180000"/>
          </a:xfrm>
          <a:prstGeom prst="line">
            <a:avLst/>
          </a:prstGeom>
          <a:solidFill>
            <a:schemeClr val="tx2"/>
          </a:solidFill>
          <a:ln w="127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" name="Connecteur droit 30"/>
          <p:cNvCxnSpPr/>
          <p:nvPr userDrawn="1"/>
        </p:nvCxnSpPr>
        <p:spPr bwMode="auto">
          <a:xfrm>
            <a:off x="156154" y="1649329"/>
            <a:ext cx="11903479" cy="0"/>
          </a:xfrm>
          <a:prstGeom prst="line">
            <a:avLst/>
          </a:prstGeom>
          <a:solidFill>
            <a:schemeClr val="tx2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Connecteur droit 10"/>
          <p:cNvCxnSpPr/>
          <p:nvPr userDrawn="1"/>
        </p:nvCxnSpPr>
        <p:spPr bwMode="auto">
          <a:xfrm>
            <a:off x="4134376" y="1559329"/>
            <a:ext cx="0" cy="180000"/>
          </a:xfrm>
          <a:prstGeom prst="line">
            <a:avLst/>
          </a:prstGeom>
          <a:solidFill>
            <a:schemeClr val="tx2"/>
          </a:solidFill>
          <a:ln w="127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3"/>
          <p:cNvCxnSpPr/>
          <p:nvPr userDrawn="1"/>
        </p:nvCxnSpPr>
        <p:spPr>
          <a:xfrm flipV="1">
            <a:off x="10110599" y="1207975"/>
            <a:ext cx="1" cy="5559227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3"/>
          <p:cNvCxnSpPr/>
          <p:nvPr userDrawn="1"/>
        </p:nvCxnSpPr>
        <p:spPr bwMode="auto">
          <a:xfrm>
            <a:off x="8142024" y="1559329"/>
            <a:ext cx="0" cy="180000"/>
          </a:xfrm>
          <a:prstGeom prst="line">
            <a:avLst/>
          </a:prstGeom>
          <a:solidFill>
            <a:schemeClr val="tx2"/>
          </a:solidFill>
          <a:ln w="127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2811437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0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31" name="Group 30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3623" y="2094309"/>
            <a:ext cx="9070848" cy="2587752"/>
          </a:xfrm>
        </p:spPr>
        <p:txBody>
          <a:bodyPr anchor="ctr">
            <a:noAutofit/>
          </a:bodyPr>
          <a:lstStyle>
            <a:lvl1pPr algn="ctr">
              <a:lnSpc>
                <a:spcPct val="83000"/>
              </a:lnSpc>
              <a:defRPr lang="en-US" sz="72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63624" y="4682062"/>
            <a:ext cx="9070848" cy="45720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21808" y="1344502"/>
            <a:ext cx="1554480" cy="530352"/>
          </a:xfrm>
        </p:spPr>
        <p:txBody>
          <a:bodyPr/>
          <a:lstStyle>
            <a:lvl1pPr algn="ctr">
              <a:defRPr lang="en-US" sz="13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485790B6-B271-43CB-9B42-3EE0CFF9C162}" type="datetimeFigureOut">
              <a:rPr lang="en-US" smtClean="0">
                <a:solidFill>
                  <a:prstClr val="black"/>
                </a:solidFill>
              </a:rPr>
              <a:pPr/>
              <a:t>8/3/2017</a:t>
            </a:fld>
            <a:endParaRPr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53553" y="5211060"/>
            <a:ext cx="5907024" cy="228600"/>
          </a:xfrm>
        </p:spPr>
        <p:txBody>
          <a:bodyPr/>
          <a:lstStyle>
            <a:lvl1pPr algn="l">
              <a:defRPr/>
            </a:lvl1pPr>
          </a:lstStyle>
          <a:p>
            <a:endParaRPr 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211060"/>
            <a:ext cx="2112264" cy="228600"/>
          </a:xfrm>
        </p:spPr>
        <p:txBody>
          <a:bodyPr/>
          <a:lstStyle/>
          <a:p>
            <a:fld id="{8078DEF7-EC67-43C5-8DE8-64AE0C6A5629}" type="slidenum">
              <a:rPr lang="en-US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12989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7032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790B6-B271-43CB-9B42-3EE0CFF9C162}" type="datetimeFigureOut">
              <a:rPr lang="en-US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/>
              <a:t>8/3/2017</a:t>
            </a:fld>
            <a:endParaRPr 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8DEF7-EC67-43C5-8DE8-64AE0C6A5629}" type="slidenum">
              <a:rPr lang="en-US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16967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9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55898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7336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900" b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73368" y="2756581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790B6-B271-43CB-9B42-3EE0CFF9C162}" type="datetimeFigureOut">
              <a:rPr lang="en-US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/>
              <a:t>8/3/2017</a:t>
            </a:fld>
            <a:endParaRPr 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8DEF7-EC67-43C5-8DE8-64AE0C6A5629}" type="slidenum">
              <a:rPr lang="en-US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80771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790B6-B271-43CB-9B42-3EE0CFF9C162}" type="datetimeFigureOut">
              <a:rPr lang="en-US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/>
              <a:t>8/3/2017</a:t>
            </a:fld>
            <a:endParaRPr 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8DEF7-EC67-43C5-8DE8-64AE0C6A5629}" type="slidenum">
              <a:rPr lang="en-US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71090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790B6-B271-43CB-9B42-3EE0CFF9C162}" type="datetimeFigureOut">
              <a:rPr lang="en-US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/>
              <a:t>8/3/2017</a:t>
            </a:fld>
            <a:endParaRPr 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8DEF7-EC67-43C5-8DE8-64AE0C6A5629}" type="slidenum">
              <a:rPr lang="en-US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81107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245529" y="237744"/>
            <a:ext cx="8531352" cy="638251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7392"/>
            <a:ext cx="2430780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cap="none" spc="0" baseline="0" dirty="0">
                <a:solidFill>
                  <a:srgbClr val="FFFFFF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7772400" cy="53340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0780" cy="35052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790B6-B271-43CB-9B42-3EE0CFF9C162}" type="datetimeFigureOut">
              <a:rPr lang="en-US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/>
              <a:t>8/3/2017</a:t>
            </a:fld>
            <a:endParaRPr 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endParaRPr 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3677" y="6223002"/>
            <a:ext cx="1463040" cy="27432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078DEF7-EC67-43C5-8DE8-64AE0C6A562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8426697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3504"/>
            <a:ext cx="2432304" cy="1645920"/>
          </a:xfrm>
        </p:spPr>
        <p:txBody>
          <a:bodyPr anchor="b">
            <a:noAutofit/>
          </a:bodyPr>
          <a:lstStyle>
            <a:lvl1pPr algn="l">
              <a:defRPr sz="2800" b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8531352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2304" cy="3502152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485790B6-B271-43CB-9B42-3EE0CFF9C162}" type="datetimeFigureOut">
              <a:rPr lang="en-US" smtClean="0"/>
              <a:pPr/>
              <a:t>8/3/2017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algn="r" defTabSz="914400" rtl="0" eaLnBrk="1" latinLnBrk="0" hangingPunct="1">
              <a:defRPr lang="en-US" sz="1000" kern="1200" dirty="0"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227064"/>
            <a:ext cx="1463040" cy="27432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078DEF7-EC67-43C5-8DE8-64AE0C6A562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1551634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931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74320" y="6307672"/>
            <a:ext cx="274320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485790B6-B271-43CB-9B42-3EE0CFF9C162}" type="datetimeFigureOut">
              <a:rPr lang="en-US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/>
              <a:t>8/3/2017</a:t>
            </a:fld>
            <a:endParaRPr 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89960" y="6307672"/>
            <a:ext cx="521208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6307672"/>
            <a:ext cx="146304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8078DEF7-EC67-43C5-8DE8-64AE0C6A5629}" type="slidenum">
              <a:rPr lang="en-US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21502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931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74320" y="6307672"/>
            <a:ext cx="274320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485790B6-B271-43CB-9B42-3EE0CFF9C162}" type="datetimeFigureOut">
              <a:rPr lang="en-US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/>
              <a:t>8/3/2017</a:t>
            </a:fld>
            <a:endParaRPr 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89960" y="6307672"/>
            <a:ext cx="521208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6307672"/>
            <a:ext cx="146304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8078DEF7-EC67-43C5-8DE8-64AE0C6A5629}" type="slidenum">
              <a:rPr lang="en-US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86019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87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13" Type="http://schemas.openxmlformats.org/officeDocument/2006/relationships/diagramLayout" Target="../diagrams/layout3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12" Type="http://schemas.openxmlformats.org/officeDocument/2006/relationships/diagramData" Target="../diagrams/data3.xml"/><Relationship Id="rId2" Type="http://schemas.openxmlformats.org/officeDocument/2006/relationships/diagramData" Target="../diagrams/data1.xml"/><Relationship Id="rId16" Type="http://schemas.microsoft.com/office/2007/relationships/diagramDrawing" Target="../diagrams/drawing3.xml"/><Relationship Id="rId1" Type="http://schemas.openxmlformats.org/officeDocument/2006/relationships/slideLayout" Target="../slideLayouts/slideLayout15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5" Type="http://schemas.openxmlformats.org/officeDocument/2006/relationships/diagramColors" Target="../diagrams/colors3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Relationship Id="rId14" Type="http://schemas.openxmlformats.org/officeDocument/2006/relationships/diagramQuickStyle" Target="../diagrams/quickStyle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lightwave3d.com/chronosculpt/" TargetMode="External"/><Relationship Id="rId13" Type="http://schemas.openxmlformats.org/officeDocument/2006/relationships/hyperlink" Target="https://autodeskresearch.com/projects/dreamcatcher" TargetMode="External"/><Relationship Id="rId18" Type="http://schemas.openxmlformats.org/officeDocument/2006/relationships/hyperlink" Target="https://grabcad.com/" TargetMode="External"/><Relationship Id="rId3" Type="http://schemas.openxmlformats.org/officeDocument/2006/relationships/hyperlink" Target="http://www.materialise.com/en/software/3-matic" TargetMode="External"/><Relationship Id="rId21" Type="http://schemas.openxmlformats.org/officeDocument/2006/relationships/hyperlink" Target="http://www.meshlab.net/" TargetMode="External"/><Relationship Id="rId7" Type="http://schemas.openxmlformats.org/officeDocument/2006/relationships/hyperlink" Target="https://www.blender.org/" TargetMode="External"/><Relationship Id="rId12" Type="http://schemas.openxmlformats.org/officeDocument/2006/relationships/hyperlink" Target="http://www.geomagic.com/en/products-landing-pages/designx" TargetMode="External"/><Relationship Id="rId17" Type="http://schemas.openxmlformats.org/officeDocument/2006/relationships/hyperlink" Target="https://www.autodesk.com/products/fusion-360/overview" TargetMode="External"/><Relationship Id="rId2" Type="http://schemas.openxmlformats.org/officeDocument/2006/relationships/hyperlink" Target="https://en.wikipedia.org/wiki/Autodesk_123D" TargetMode="External"/><Relationship Id="rId16" Type="http://schemas.openxmlformats.org/officeDocument/2006/relationships/hyperlink" Target="http://www.geomagic.com/en/products/freeform-plus/overview" TargetMode="External"/><Relationship Id="rId20" Type="http://schemas.openxmlformats.org/officeDocument/2006/relationships/hyperlink" Target="https://sourceforge.net/projects/meshfix/" TargetMode="External"/><Relationship Id="rId1" Type="http://schemas.openxmlformats.org/officeDocument/2006/relationships/slideLayout" Target="../slideLayouts/slideLayout15.xml"/><Relationship Id="rId6" Type="http://schemas.openxmlformats.org/officeDocument/2006/relationships/hyperlink" Target="https://www.3d-tool.com/en_free-viewer-download.htm" TargetMode="External"/><Relationship Id="rId11" Type="http://schemas.openxmlformats.org/officeDocument/2006/relationships/hyperlink" Target="https://ultimaker.com/en/products/cura-software" TargetMode="External"/><Relationship Id="rId5" Type="http://schemas.openxmlformats.org/officeDocument/2006/relationships/hyperlink" Target="https://www.tinkercad.com/" TargetMode="External"/><Relationship Id="rId15" Type="http://schemas.openxmlformats.org/officeDocument/2006/relationships/hyperlink" Target="https://www.freecadweb.org/" TargetMode="External"/><Relationship Id="rId10" Type="http://schemas.openxmlformats.org/officeDocument/2006/relationships/hyperlink" Target="https://craftunique.com/craftware/?page=craftware" TargetMode="External"/><Relationship Id="rId19" Type="http://schemas.openxmlformats.org/officeDocument/2006/relationships/hyperlink" Target="http://www.solidthinking.com/ProductOverview.aspx?item=Inspire%20Overview&amp;category=Products" TargetMode="External"/><Relationship Id="rId4" Type="http://schemas.openxmlformats.org/officeDocument/2006/relationships/hyperlink" Target="http://www.3dreshaper.com/en/" TargetMode="External"/><Relationship Id="rId9" Type="http://schemas.openxmlformats.org/officeDocument/2006/relationships/hyperlink" Target="http://www.geomagic.com/es/products/claytools/overview" TargetMode="External"/><Relationship Id="rId14" Type="http://schemas.openxmlformats.org/officeDocument/2006/relationships/hyperlink" Target="http://www.formz.com/products/formzpro.html" TargetMode="External"/><Relationship Id="rId22" Type="http://schemas.openxmlformats.org/officeDocument/2006/relationships/hyperlink" Target="http://www.meshmixer.com/" TargetMode="Externa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remake.autodesk.com/about" TargetMode="External"/><Relationship Id="rId13" Type="http://schemas.openxmlformats.org/officeDocument/2006/relationships/hyperlink" Target="https://sketchfab.com/" TargetMode="External"/><Relationship Id="rId18" Type="http://schemas.openxmlformats.org/officeDocument/2006/relationships/hyperlink" Target="http://www.vtk.org/" TargetMode="External"/><Relationship Id="rId3" Type="http://schemas.openxmlformats.org/officeDocument/2006/relationships/hyperlink" Target="http://octoprint.org/" TargetMode="External"/><Relationship Id="rId7" Type="http://schemas.openxmlformats.org/officeDocument/2006/relationships/hyperlink" Target="https://www.autodesk.com/products/recap/overview" TargetMode="External"/><Relationship Id="rId12" Type="http://schemas.openxmlformats.org/officeDocument/2006/relationships/hyperlink" Target="https://www.simplify3d.com/software/" TargetMode="External"/><Relationship Id="rId17" Type="http://schemas.openxmlformats.org/officeDocument/2006/relationships/hyperlink" Target="https://wci.llnl.gov/simulation/computer-codes/visit/" TargetMode="External"/><Relationship Id="rId2" Type="http://schemas.openxmlformats.org/officeDocument/2006/relationships/hyperlink" Target="https://www.autodesk.com/products/netfabb/overview" TargetMode="External"/><Relationship Id="rId16" Type="http://schemas.openxmlformats.org/officeDocument/2006/relationships/hyperlink" Target="https://www.tinkercad.com/" TargetMode="External"/><Relationship Id="rId20" Type="http://schemas.openxmlformats.org/officeDocument/2006/relationships/hyperlink" Target="https://www.autodesk.com/products/within-medical/overview" TargetMode="External"/><Relationship Id="rId1" Type="http://schemas.openxmlformats.org/officeDocument/2006/relationships/slideLayout" Target="../slideLayouts/slideLayout15.xml"/><Relationship Id="rId6" Type="http://schemas.openxmlformats.org/officeDocument/2006/relationships/hyperlink" Target="http://pointclouds.org/" TargetMode="External"/><Relationship Id="rId11" Type="http://schemas.openxmlformats.org/officeDocument/2006/relationships/hyperlink" Target="http://shapeshifter.io/" TargetMode="External"/><Relationship Id="rId5" Type="http://schemas.openxmlformats.org/officeDocument/2006/relationships/hyperlink" Target="https://www.paraview.org/" TargetMode="External"/><Relationship Id="rId15" Type="http://schemas.openxmlformats.org/officeDocument/2006/relationships/hyperlink" Target="http://slic3r.org/" TargetMode="External"/><Relationship Id="rId10" Type="http://schemas.openxmlformats.org/officeDocument/2006/relationships/hyperlink" Target="http://pixologic.com/sculptris/" TargetMode="External"/><Relationship Id="rId19" Type="http://schemas.openxmlformats.org/officeDocument/2006/relationships/hyperlink" Target="https://www.creaform3d.com/en/metrology-solutions/3d-applications-software-platforms/vxmodel-scan-cad-software-module" TargetMode="External"/><Relationship Id="rId4" Type="http://schemas.openxmlformats.org/officeDocument/2006/relationships/hyperlink" Target="https://p3d.in/" TargetMode="External"/><Relationship Id="rId9" Type="http://schemas.openxmlformats.org/officeDocument/2006/relationships/hyperlink" Target="https://www.repetier.com/" TargetMode="External"/><Relationship Id="rId14" Type="http://schemas.openxmlformats.org/officeDocument/2006/relationships/hyperlink" Target="https://www.sketchup.com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0.jp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6.jpeg"/><Relationship Id="rId5" Type="http://schemas.openxmlformats.org/officeDocument/2006/relationships/image" Target="../media/image35.jpeg"/><Relationship Id="rId4" Type="http://schemas.openxmlformats.org/officeDocument/2006/relationships/image" Target="../media/image34.jpe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jpeg"/><Relationship Id="rId3" Type="http://schemas.openxmlformats.org/officeDocument/2006/relationships/image" Target="../media/image39.jpeg"/><Relationship Id="rId7" Type="http://schemas.openxmlformats.org/officeDocument/2006/relationships/image" Target="../media/image43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42.jpeg"/><Relationship Id="rId5" Type="http://schemas.openxmlformats.org/officeDocument/2006/relationships/image" Target="../media/image41.jpeg"/><Relationship Id="rId4" Type="http://schemas.openxmlformats.org/officeDocument/2006/relationships/image" Target="../media/image40.jpeg"/><Relationship Id="rId9" Type="http://schemas.openxmlformats.org/officeDocument/2006/relationships/image" Target="../media/image45.jpe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7.jpe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12" Type="http://schemas.openxmlformats.org/officeDocument/2006/relationships/image" Target="../media/image56.pn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50.jpeg"/><Relationship Id="rId11" Type="http://schemas.openxmlformats.org/officeDocument/2006/relationships/image" Target="../media/image55.jpeg"/><Relationship Id="rId5" Type="http://schemas.openxmlformats.org/officeDocument/2006/relationships/image" Target="../media/image49.png"/><Relationship Id="rId10" Type="http://schemas.openxmlformats.org/officeDocument/2006/relationships/image" Target="../media/image54.png"/><Relationship Id="rId4" Type="http://schemas.openxmlformats.org/officeDocument/2006/relationships/image" Target="../media/image48.jpeg"/><Relationship Id="rId9" Type="http://schemas.openxmlformats.org/officeDocument/2006/relationships/image" Target="../media/image5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69.jpeg"/><Relationship Id="rId18" Type="http://schemas.openxmlformats.org/officeDocument/2006/relationships/image" Target="../media/image74.jpe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12" Type="http://schemas.openxmlformats.org/officeDocument/2006/relationships/image" Target="../media/image68.png"/><Relationship Id="rId17" Type="http://schemas.openxmlformats.org/officeDocument/2006/relationships/image" Target="../media/image73.jpeg"/><Relationship Id="rId2" Type="http://schemas.openxmlformats.org/officeDocument/2006/relationships/image" Target="../media/image58.png"/><Relationship Id="rId16" Type="http://schemas.openxmlformats.org/officeDocument/2006/relationships/image" Target="../media/image72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62.png"/><Relationship Id="rId11" Type="http://schemas.openxmlformats.org/officeDocument/2006/relationships/image" Target="../media/image67.png"/><Relationship Id="rId5" Type="http://schemas.openxmlformats.org/officeDocument/2006/relationships/image" Target="../media/image61.png"/><Relationship Id="rId15" Type="http://schemas.openxmlformats.org/officeDocument/2006/relationships/image" Target="../media/image71.png"/><Relationship Id="rId10" Type="http://schemas.openxmlformats.org/officeDocument/2006/relationships/image" Target="../media/image66.jpeg"/><Relationship Id="rId19" Type="http://schemas.openxmlformats.org/officeDocument/2006/relationships/image" Target="../media/image75.jpeg"/><Relationship Id="rId4" Type="http://schemas.openxmlformats.org/officeDocument/2006/relationships/image" Target="../media/image60.png"/><Relationship Id="rId9" Type="http://schemas.openxmlformats.org/officeDocument/2006/relationships/image" Target="../media/image65.png"/><Relationship Id="rId14" Type="http://schemas.openxmlformats.org/officeDocument/2006/relationships/image" Target="../media/image7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2.png"/><Relationship Id="rId7" Type="http://schemas.openxmlformats.org/officeDocument/2006/relationships/image" Target="../media/image59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76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Relationship Id="rId9" Type="http://schemas.openxmlformats.org/officeDocument/2006/relationships/image" Target="../media/image6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6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g"/><Relationship Id="rId1" Type="http://schemas.openxmlformats.org/officeDocument/2006/relationships/slideLayout" Target="../slideLayouts/slideLayout20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5.png"/><Relationship Id="rId7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7.png"/><Relationship Id="rId5" Type="http://schemas.openxmlformats.org/officeDocument/2006/relationships/image" Target="../media/image10.png"/><Relationship Id="rId10" Type="http://schemas.openxmlformats.org/officeDocument/2006/relationships/image" Target="../media/image14.png"/><Relationship Id="rId4" Type="http://schemas.openxmlformats.org/officeDocument/2006/relationships/image" Target="../media/image9.png"/><Relationship Id="rId9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jpeg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By </a:t>
            </a:r>
            <a:r>
              <a:rPr lang="en-US" dirty="0" err="1" smtClean="0"/>
              <a:t>ONECompany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2058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357924"/>
            <a:ext cx="10058400" cy="137160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Go To Market </a:t>
            </a:r>
            <a:r>
              <a:rPr lang="en-US" b="1" dirty="0" smtClean="0">
                <a:solidFill>
                  <a:schemeClr val="tx1"/>
                </a:solidFill>
              </a:rPr>
              <a:t>Strategy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57706254"/>
              </p:ext>
            </p:extLst>
          </p:nvPr>
        </p:nvGraphicFramePr>
        <p:xfrm>
          <a:off x="815592" y="1487985"/>
          <a:ext cx="10076822" cy="16427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5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68069443"/>
              </p:ext>
            </p:extLst>
          </p:nvPr>
        </p:nvGraphicFramePr>
        <p:xfrm>
          <a:off x="815592" y="3191070"/>
          <a:ext cx="10076822" cy="18033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535502" y="6099821"/>
            <a:ext cx="25458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00B050"/>
                </a:solidFill>
              </a:rPr>
              <a:t>Functionalities in version 1.0</a:t>
            </a:r>
          </a:p>
          <a:p>
            <a:r>
              <a:rPr lang="en-US" sz="1400" dirty="0" smtClean="0">
                <a:solidFill>
                  <a:srgbClr val="0E6EC5"/>
                </a:solidFill>
              </a:rPr>
              <a:t>Functionalities in version 2.0</a:t>
            </a:r>
            <a:endParaRPr lang="en-US" sz="1400" dirty="0">
              <a:solidFill>
                <a:srgbClr val="0E6EC5"/>
              </a:solidFill>
            </a:endParaRPr>
          </a:p>
        </p:txBody>
      </p:sp>
      <p:graphicFrame>
        <p:nvGraphicFramePr>
          <p:cNvPr id="6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58097001"/>
              </p:ext>
            </p:extLst>
          </p:nvPr>
        </p:nvGraphicFramePr>
        <p:xfrm>
          <a:off x="815592" y="5054841"/>
          <a:ext cx="10076822" cy="9416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</p:spTree>
    <p:extLst>
      <p:ext uri="{BB962C8B-B14F-4D97-AF65-F5344CB8AC3E}">
        <p14:creationId xmlns:p14="http://schemas.microsoft.com/office/powerpoint/2010/main" val="3349150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1806" y="4511711"/>
            <a:ext cx="4717561" cy="20966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5315" y="243600"/>
            <a:ext cx="9905998" cy="1478570"/>
          </a:xfrm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Financial Projections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05314" y="1481735"/>
            <a:ext cx="9905999" cy="4936317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User projection</a:t>
            </a:r>
          </a:p>
          <a:p>
            <a:pPr lvl="1"/>
            <a:r>
              <a:rPr lang="en-US" b="1" i="1" dirty="0">
                <a:solidFill>
                  <a:srgbClr val="FF0000"/>
                </a:solidFill>
              </a:rPr>
              <a:t>Goal is to have 20,000 user by end of </a:t>
            </a:r>
            <a:r>
              <a:rPr lang="en-US" b="1" i="1" dirty="0" smtClean="0">
                <a:solidFill>
                  <a:srgbClr val="FF0000"/>
                </a:solidFill>
              </a:rPr>
              <a:t>2019</a:t>
            </a:r>
          </a:p>
          <a:p>
            <a:pPr lvl="1"/>
            <a:r>
              <a:rPr lang="en-US" b="1" i="1" dirty="0" smtClean="0">
                <a:solidFill>
                  <a:srgbClr val="FF0000"/>
                </a:solidFill>
              </a:rPr>
              <a:t>E.g. $19.99 / month X 2,000 users (10% of all users) = $40,000 / month</a:t>
            </a:r>
          </a:p>
          <a:p>
            <a:pPr lvl="1"/>
            <a:r>
              <a:rPr lang="en-US" b="1" i="1" dirty="0" smtClean="0">
                <a:solidFill>
                  <a:srgbClr val="FF0000"/>
                </a:solidFill>
              </a:rPr>
              <a:t>Annual user target:</a:t>
            </a:r>
          </a:p>
          <a:p>
            <a:pPr lvl="2"/>
            <a:r>
              <a:rPr lang="en-US" b="1" i="1" dirty="0" smtClean="0">
                <a:solidFill>
                  <a:srgbClr val="FF0000"/>
                </a:solidFill>
              </a:rPr>
              <a:t>2020: 50,000 users (5,000 paid user)</a:t>
            </a:r>
          </a:p>
          <a:p>
            <a:pPr lvl="2"/>
            <a:r>
              <a:rPr lang="en-US" b="1" i="1" dirty="0" smtClean="0">
                <a:solidFill>
                  <a:srgbClr val="FF0000"/>
                </a:solidFill>
              </a:rPr>
              <a:t>2021: 100,000 users (10,000 paid user)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Partner </a:t>
            </a:r>
            <a:r>
              <a:rPr lang="en-US" dirty="0"/>
              <a:t>program with 3D printer manufacturers / contractors</a:t>
            </a:r>
          </a:p>
          <a:p>
            <a:pPr lvl="1"/>
            <a:r>
              <a:rPr lang="en-US" dirty="0" smtClean="0"/>
              <a:t>E.g. biggest 3D printer manufacturer sells 80,000 3D printers in 2016 </a:t>
            </a:r>
          </a:p>
          <a:p>
            <a:pPr lvl="1"/>
            <a:r>
              <a:rPr lang="en-US" dirty="0" smtClean="0"/>
              <a:t>Target 3 printer manufactures/contractors for 5,000 users in 2019</a:t>
            </a:r>
          </a:p>
          <a:p>
            <a:pPr lvl="1"/>
            <a:r>
              <a:rPr lang="en-US" dirty="0" smtClean="0"/>
              <a:t>Estimate: $150 X 5,000 = $750,000 annually </a:t>
            </a:r>
          </a:p>
          <a:p>
            <a:pPr lvl="1"/>
            <a:r>
              <a:rPr lang="en-US" dirty="0" smtClean="0"/>
              <a:t>Annual user target:</a:t>
            </a:r>
          </a:p>
          <a:p>
            <a:pPr lvl="2"/>
            <a:r>
              <a:rPr lang="en-US" dirty="0" smtClean="0"/>
              <a:t>2020: 20,000</a:t>
            </a:r>
          </a:p>
          <a:p>
            <a:pPr lvl="2"/>
            <a:r>
              <a:rPr lang="en-US" dirty="0" smtClean="0"/>
              <a:t>2021: 50,000</a:t>
            </a:r>
          </a:p>
          <a:p>
            <a:pPr marL="548640" lvl="2" indent="0">
              <a:buNone/>
            </a:pPr>
            <a:endParaRPr lang="en-US" dirty="0"/>
          </a:p>
          <a:p>
            <a:r>
              <a:rPr lang="en-US" dirty="0" smtClean="0"/>
              <a:t>Total: </a:t>
            </a:r>
          </a:p>
          <a:p>
            <a:pPr lvl="1"/>
            <a:r>
              <a:rPr lang="en-US" dirty="0" smtClean="0"/>
              <a:t>First Year (2019): $40,000 X 12 + $750,000 = </a:t>
            </a:r>
            <a:r>
              <a:rPr lang="en-US" b="1" dirty="0"/>
              <a:t>$1,230,000 </a:t>
            </a:r>
          </a:p>
          <a:p>
            <a:pPr lvl="1"/>
            <a:r>
              <a:rPr lang="en-US" dirty="0" smtClean="0"/>
              <a:t>Second Year (2020): $19.99 X 5,000 + 20,000 X 150 = </a:t>
            </a:r>
            <a:r>
              <a:rPr lang="en-US" b="1" dirty="0"/>
              <a:t>$3,100,000</a:t>
            </a:r>
          </a:p>
          <a:p>
            <a:pPr lvl="1"/>
            <a:r>
              <a:rPr lang="en-US" dirty="0" smtClean="0"/>
              <a:t>Third Year (2021): $19.99 X 10,000 + 50,000 X 150 = </a:t>
            </a:r>
            <a:r>
              <a:rPr lang="en-US" b="1" dirty="0" smtClean="0"/>
              <a:t>$7,700,000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0441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2183" y="144065"/>
            <a:ext cx="9905998" cy="147857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Financial </a:t>
            </a:r>
            <a:r>
              <a:rPr lang="en-US" b="1" dirty="0" smtClean="0">
                <a:solidFill>
                  <a:schemeClr val="tx1"/>
                </a:solidFill>
              </a:rPr>
              <a:t>Plan for Release 1.0 </a:t>
            </a:r>
            <a:endParaRPr lang="en-US" b="1" dirty="0">
              <a:solidFill>
                <a:schemeClr val="tx1"/>
              </a:solidFill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621697" y="1317092"/>
          <a:ext cx="11008895" cy="525354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15137"/>
                <a:gridCol w="1725655"/>
                <a:gridCol w="3982279"/>
                <a:gridCol w="796456"/>
                <a:gridCol w="1172560"/>
                <a:gridCol w="1216808"/>
              </a:tblGrid>
              <a:tr h="33510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Items</a:t>
                      </a:r>
                      <a:endParaRPr lang="en-US" sz="1600" b="0" i="1" u="none" strike="noStrike" dirty="0">
                        <a:solidFill>
                          <a:schemeClr val="bg1"/>
                        </a:solidFill>
                        <a:effectLst/>
                        <a:latin typeface="Constantia" panose="02030602050306030303" pitchFamily="18" charset="0"/>
                      </a:endParaRPr>
                    </a:p>
                  </a:txBody>
                  <a:tcPr marL="7620" marR="7620" marT="762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Sub-Items</a:t>
                      </a:r>
                      <a:endParaRPr lang="en-US" sz="1600" b="0" i="1" u="none" strike="noStrike" dirty="0">
                        <a:solidFill>
                          <a:schemeClr val="bg1"/>
                        </a:solidFill>
                        <a:effectLst/>
                        <a:latin typeface="Constantia" panose="02030602050306030303" pitchFamily="18" charset="0"/>
                      </a:endParaRPr>
                    </a:p>
                  </a:txBody>
                  <a:tcPr marL="7620" marR="7620" marT="762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en-US" sz="1600" b="0" i="1" u="none" strike="noStrike" dirty="0">
                        <a:solidFill>
                          <a:schemeClr val="bg1"/>
                        </a:solidFill>
                        <a:effectLst/>
                        <a:latin typeface="Constantia" panose="02030602050306030303" pitchFamily="18" charset="0"/>
                      </a:endParaRPr>
                    </a:p>
                  </a:txBody>
                  <a:tcPr marL="7620" marR="7620" marT="762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Units</a:t>
                      </a:r>
                      <a:endParaRPr lang="en-US" sz="1600" b="0" i="1" u="none" strike="noStrike" dirty="0">
                        <a:solidFill>
                          <a:schemeClr val="bg1"/>
                        </a:solidFill>
                        <a:effectLst/>
                        <a:latin typeface="Constantia" panose="02030602050306030303" pitchFamily="18" charset="0"/>
                      </a:endParaRPr>
                    </a:p>
                  </a:txBody>
                  <a:tcPr marL="7620" marR="7620" marT="762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 smtClean="0">
                          <a:solidFill>
                            <a:schemeClr val="bg1"/>
                          </a:solidFill>
                          <a:effectLst/>
                        </a:rPr>
                        <a:t>Unit Price</a:t>
                      </a:r>
                      <a:endParaRPr lang="en-US" sz="1600" b="0" i="1" u="none" strike="noStrike" dirty="0">
                        <a:solidFill>
                          <a:schemeClr val="bg1"/>
                        </a:solidFill>
                        <a:effectLst/>
                        <a:latin typeface="Constantia" panose="02030602050306030303" pitchFamily="18" charset="0"/>
                      </a:endParaRPr>
                    </a:p>
                  </a:txBody>
                  <a:tcPr marL="7620" marR="7620" marT="762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Expenses</a:t>
                      </a:r>
                      <a:endParaRPr lang="en-US" sz="1600" b="0" i="1" u="none" strike="noStrike" dirty="0">
                        <a:solidFill>
                          <a:schemeClr val="bg1"/>
                        </a:solidFill>
                        <a:effectLst/>
                        <a:latin typeface="Constantia" panose="02030602050306030303" pitchFamily="18" charset="0"/>
                      </a:endParaRPr>
                    </a:p>
                  </a:txBody>
                  <a:tcPr marL="7620" marR="7620" marT="7620" marB="0" anchor="ctr">
                    <a:solidFill>
                      <a:schemeClr val="tx1"/>
                    </a:solidFill>
                  </a:tcPr>
                </a:tc>
              </a:tr>
              <a:tr h="33510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Rental</a:t>
                      </a:r>
                      <a:endParaRPr lang="en-US" sz="1600" b="0" i="1" u="none" strike="noStrike" dirty="0">
                        <a:solidFill>
                          <a:schemeClr val="bg1"/>
                        </a:solidFill>
                        <a:effectLst/>
                        <a:latin typeface="Constantia" panose="02030602050306030303" pitchFamily="18" charset="0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Office</a:t>
                      </a:r>
                      <a:endParaRPr lang="en-US" sz="1600" b="0" i="1" u="none" strike="noStrike" dirty="0">
                        <a:solidFill>
                          <a:srgbClr val="FFFFFF"/>
                        </a:solidFill>
                        <a:effectLst/>
                        <a:latin typeface="Constantia" panose="02030602050306030303" pitchFamily="18" charset="0"/>
                      </a:endParaRPr>
                    </a:p>
                  </a:txBody>
                  <a:tcPr marL="7620" marR="7620" marT="762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 </a:t>
                      </a:r>
                      <a:endParaRPr lang="en-US" sz="1600" b="0" i="1" u="none" strike="noStrike" dirty="0">
                        <a:solidFill>
                          <a:srgbClr val="FFFFFF"/>
                        </a:solidFill>
                        <a:effectLst/>
                        <a:latin typeface="Constantia" panose="02030602050306030303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12</a:t>
                      </a:r>
                      <a:endParaRPr lang="en-US" sz="1600" b="0" i="1" u="none" strike="noStrike" dirty="0">
                        <a:solidFill>
                          <a:srgbClr val="000000"/>
                        </a:solidFill>
                        <a:effectLst/>
                        <a:latin typeface="Constantia" panose="02030602050306030303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 smtClean="0">
                          <a:effectLst/>
                        </a:rPr>
                        <a:t>$5,000</a:t>
                      </a:r>
                      <a:endParaRPr lang="en-US" sz="1600" b="0" i="1" u="none" strike="noStrike" dirty="0">
                        <a:solidFill>
                          <a:srgbClr val="000000"/>
                        </a:solidFill>
                        <a:effectLst/>
                        <a:latin typeface="Constantia" panose="02030602050306030303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 smtClean="0">
                          <a:effectLst/>
                        </a:rPr>
                        <a:t>$60,000</a:t>
                      </a:r>
                      <a:endParaRPr lang="en-US" sz="1600" b="0" i="1" u="none" strike="noStrike" dirty="0">
                        <a:solidFill>
                          <a:srgbClr val="000000"/>
                        </a:solidFill>
                        <a:effectLst/>
                        <a:latin typeface="Constantia" panose="02030602050306030303" pitchFamily="18" charset="0"/>
                      </a:endParaRPr>
                    </a:p>
                  </a:txBody>
                  <a:tcPr marL="7620" marR="7620" marT="7620" marB="0" anchor="ctr"/>
                </a:tc>
              </a:tr>
              <a:tr h="33510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Assets</a:t>
                      </a:r>
                      <a:endParaRPr lang="en-US" sz="1600" b="0" i="1" u="none" strike="noStrike" dirty="0">
                        <a:solidFill>
                          <a:schemeClr val="bg1"/>
                        </a:solidFill>
                        <a:effectLst/>
                        <a:latin typeface="Constantia" panose="02030602050306030303" pitchFamily="18" charset="0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Workstation</a:t>
                      </a:r>
                      <a:endParaRPr lang="en-US" sz="1600" b="0" i="1" u="none" strike="noStrike" dirty="0">
                        <a:solidFill>
                          <a:srgbClr val="FFFFFF"/>
                        </a:solidFill>
                        <a:effectLst/>
                        <a:latin typeface="Constantia" panose="02030602050306030303" pitchFamily="18" charset="0"/>
                      </a:endParaRPr>
                    </a:p>
                  </a:txBody>
                  <a:tcPr marL="7620" marR="7620" marT="762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 </a:t>
                      </a:r>
                      <a:endParaRPr lang="en-US" sz="1600" b="0" i="1" u="none" strike="noStrike" dirty="0">
                        <a:solidFill>
                          <a:srgbClr val="FFFFFF"/>
                        </a:solidFill>
                        <a:effectLst/>
                        <a:latin typeface="Constantia" panose="02030602050306030303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6</a:t>
                      </a:r>
                      <a:endParaRPr lang="en-US" sz="1600" b="0" i="1" u="none" strike="noStrike" dirty="0">
                        <a:solidFill>
                          <a:srgbClr val="000000"/>
                        </a:solidFill>
                        <a:effectLst/>
                        <a:latin typeface="Constantia" panose="02030602050306030303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$5,000</a:t>
                      </a:r>
                      <a:endParaRPr lang="en-US" sz="1600" b="0" i="1" u="none" strike="noStrike" dirty="0">
                        <a:solidFill>
                          <a:srgbClr val="000000"/>
                        </a:solidFill>
                        <a:effectLst/>
                        <a:latin typeface="Constantia" panose="02030602050306030303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$30,000</a:t>
                      </a:r>
                      <a:endParaRPr lang="en-US" sz="1600" b="0" i="1" u="none" strike="noStrike" dirty="0">
                        <a:solidFill>
                          <a:srgbClr val="000000"/>
                        </a:solidFill>
                        <a:effectLst/>
                        <a:latin typeface="Constantia" panose="02030602050306030303" pitchFamily="18" charset="0"/>
                      </a:endParaRPr>
                    </a:p>
                  </a:txBody>
                  <a:tcPr marL="7620" marR="7620" marT="7620" marB="0" anchor="ctr"/>
                </a:tc>
              </a:tr>
              <a:tr h="33510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Salaries</a:t>
                      </a:r>
                      <a:endParaRPr lang="en-US" sz="1600" b="0" i="1" u="none" strike="noStrike" dirty="0">
                        <a:solidFill>
                          <a:schemeClr val="bg1"/>
                        </a:solidFill>
                        <a:effectLst/>
                        <a:latin typeface="Constantia" panose="02030602050306030303" pitchFamily="18" charset="0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Development</a:t>
                      </a:r>
                      <a:endParaRPr lang="en-US" sz="1600" b="0" i="1" u="none" strike="noStrike" dirty="0">
                        <a:solidFill>
                          <a:srgbClr val="FFFFFF"/>
                        </a:solidFill>
                        <a:effectLst/>
                        <a:latin typeface="Constantia" panose="02030602050306030303" pitchFamily="18" charset="0"/>
                      </a:endParaRPr>
                    </a:p>
                  </a:txBody>
                  <a:tcPr marL="7620" marR="7620" marT="762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Full Stack Developer</a:t>
                      </a:r>
                      <a:endParaRPr lang="en-US" sz="1600" b="0" i="1" u="none" strike="noStrike" dirty="0">
                        <a:solidFill>
                          <a:srgbClr val="FFFFFF"/>
                        </a:solidFill>
                        <a:effectLst/>
                        <a:latin typeface="Constantia" panose="02030602050306030303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1</a:t>
                      </a:r>
                      <a:endParaRPr lang="en-US" sz="1600" b="0" i="1" u="none" strike="noStrike">
                        <a:solidFill>
                          <a:srgbClr val="000000"/>
                        </a:solidFill>
                        <a:effectLst/>
                        <a:latin typeface="Constantia" panose="02030602050306030303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$90,000</a:t>
                      </a:r>
                      <a:endParaRPr lang="en-US" sz="1600" b="0" i="1" u="none" strike="noStrike">
                        <a:solidFill>
                          <a:srgbClr val="000000"/>
                        </a:solidFill>
                        <a:effectLst/>
                        <a:latin typeface="Constantia" panose="02030602050306030303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$90,000</a:t>
                      </a:r>
                      <a:endParaRPr lang="en-US" sz="1600" b="0" i="1" u="none" strike="noStrike" dirty="0">
                        <a:solidFill>
                          <a:srgbClr val="000000"/>
                        </a:solidFill>
                        <a:effectLst/>
                        <a:latin typeface="Constantia" panose="02030602050306030303" pitchFamily="18" charset="0"/>
                      </a:endParaRPr>
                    </a:p>
                  </a:txBody>
                  <a:tcPr marL="7620" marR="7620" marT="7620" marB="0" anchor="ctr"/>
                </a:tc>
              </a:tr>
              <a:tr h="335105">
                <a:tc rowSpan="4"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en-US" sz="1600" b="0" i="1" u="none" strike="noStrike" dirty="0">
                        <a:solidFill>
                          <a:schemeClr val="bg1"/>
                        </a:solidFill>
                        <a:effectLst/>
                        <a:latin typeface="Constantia" panose="02030602050306030303" pitchFamily="18" charset="0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 </a:t>
                      </a:r>
                      <a:endParaRPr lang="en-US" sz="1600" b="0" i="1" u="none" strike="noStrike" dirty="0">
                        <a:solidFill>
                          <a:srgbClr val="FFFFFF"/>
                        </a:solidFill>
                        <a:effectLst/>
                        <a:latin typeface="Constantia" panose="02030602050306030303" pitchFamily="18" charset="0"/>
                      </a:endParaRPr>
                    </a:p>
                  </a:txBody>
                  <a:tcPr marL="7620" marR="7620" marT="762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Geometry Algorithm Developer</a:t>
                      </a:r>
                      <a:endParaRPr lang="en-US" sz="1600" b="0" i="1" u="none" strike="noStrike" dirty="0">
                        <a:solidFill>
                          <a:srgbClr val="FFFFFF"/>
                        </a:solidFill>
                        <a:effectLst/>
                        <a:latin typeface="Constantia" panose="02030602050306030303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1</a:t>
                      </a:r>
                      <a:endParaRPr lang="en-US" sz="1600" b="0" i="1" u="none" strike="noStrike">
                        <a:solidFill>
                          <a:srgbClr val="000000"/>
                        </a:solidFill>
                        <a:effectLst/>
                        <a:latin typeface="Constantia" panose="02030602050306030303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$100,000</a:t>
                      </a:r>
                      <a:endParaRPr lang="en-US" sz="1600" b="0" i="1" u="none" strike="noStrike">
                        <a:solidFill>
                          <a:srgbClr val="000000"/>
                        </a:solidFill>
                        <a:effectLst/>
                        <a:latin typeface="Constantia" panose="02030602050306030303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$100,000</a:t>
                      </a:r>
                      <a:endParaRPr lang="en-US" sz="1600" b="0" i="1" u="none" strike="noStrike" dirty="0">
                        <a:solidFill>
                          <a:srgbClr val="000000"/>
                        </a:solidFill>
                        <a:effectLst/>
                        <a:latin typeface="Constantia" panose="02030602050306030303" pitchFamily="18" charset="0"/>
                      </a:endParaRPr>
                    </a:p>
                  </a:txBody>
                  <a:tcPr marL="7620" marR="7620" marT="7620" marB="0" anchor="ctr"/>
                </a:tc>
              </a:tr>
              <a:tr h="33510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 smtClean="0">
                          <a:effectLst/>
                        </a:rPr>
                        <a:t>Product Developer</a:t>
                      </a:r>
                      <a:endParaRPr lang="en-US" sz="1600" b="0" i="1" u="none" strike="noStrike" dirty="0">
                        <a:solidFill>
                          <a:srgbClr val="FFFFFF"/>
                        </a:solidFill>
                        <a:effectLst/>
                        <a:latin typeface="Constantia" panose="02030602050306030303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1</a:t>
                      </a:r>
                      <a:endParaRPr lang="en-US" sz="1600" b="0" i="1" u="none" strike="noStrike">
                        <a:solidFill>
                          <a:srgbClr val="000000"/>
                        </a:solidFill>
                        <a:effectLst/>
                        <a:latin typeface="Constantia" panose="02030602050306030303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 smtClean="0">
                          <a:effectLst/>
                        </a:rPr>
                        <a:t>$80,000</a:t>
                      </a:r>
                      <a:endParaRPr lang="en-US" sz="1600" b="0" i="1" u="none" strike="noStrike" dirty="0">
                        <a:solidFill>
                          <a:srgbClr val="000000"/>
                        </a:solidFill>
                        <a:effectLst/>
                        <a:latin typeface="Constantia" panose="02030602050306030303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 smtClean="0">
                          <a:effectLst/>
                        </a:rPr>
                        <a:t>$80,000</a:t>
                      </a:r>
                      <a:endParaRPr lang="en-US" sz="1600" b="0" i="1" u="none" strike="noStrike" dirty="0">
                        <a:solidFill>
                          <a:srgbClr val="000000"/>
                        </a:solidFill>
                        <a:effectLst/>
                        <a:latin typeface="Constantia" panose="02030602050306030303" pitchFamily="18" charset="0"/>
                      </a:endParaRPr>
                    </a:p>
                  </a:txBody>
                  <a:tcPr marL="7620" marR="7620" marT="7620" marB="0" anchor="ctr"/>
                </a:tc>
              </a:tr>
              <a:tr h="52175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 </a:t>
                      </a:r>
                      <a:endParaRPr lang="en-US" sz="1600" b="0" i="1" u="none" strike="noStrike" dirty="0">
                        <a:solidFill>
                          <a:srgbClr val="000000"/>
                        </a:solidFill>
                        <a:effectLst/>
                        <a:latin typeface="Constantia" panose="02030602050306030303" pitchFamily="18" charset="0"/>
                      </a:endParaRPr>
                    </a:p>
                  </a:txBody>
                  <a:tcPr marL="7620" marR="7620" marT="762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Document </a:t>
                      </a:r>
                      <a:r>
                        <a:rPr lang="en-US" sz="1600" u="none" strike="noStrike" dirty="0" smtClean="0">
                          <a:effectLst/>
                        </a:rPr>
                        <a:t>Writer (second</a:t>
                      </a:r>
                      <a:r>
                        <a:rPr lang="en-US" sz="1600" u="none" strike="noStrike" baseline="0" dirty="0" smtClean="0">
                          <a:effectLst/>
                        </a:rPr>
                        <a:t> half of the year)</a:t>
                      </a:r>
                      <a:endParaRPr lang="en-US" sz="1600" b="0" i="1" u="none" strike="noStrike" dirty="0">
                        <a:solidFill>
                          <a:srgbClr val="000000"/>
                        </a:solidFill>
                        <a:effectLst/>
                        <a:latin typeface="Constantia" panose="02030602050306030303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1</a:t>
                      </a:r>
                      <a:endParaRPr lang="en-US" sz="1600" b="0" i="1" u="none" strike="noStrike">
                        <a:solidFill>
                          <a:srgbClr val="000000"/>
                        </a:solidFill>
                        <a:effectLst/>
                        <a:latin typeface="Constantia" panose="02030602050306030303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 smtClean="0">
                          <a:effectLst/>
                        </a:rPr>
                        <a:t>$50,000</a:t>
                      </a:r>
                      <a:endParaRPr lang="en-US" sz="1600" b="0" i="1" u="none" strike="noStrike" dirty="0">
                        <a:solidFill>
                          <a:srgbClr val="000000"/>
                        </a:solidFill>
                        <a:effectLst/>
                        <a:latin typeface="Constantia" panose="02030602050306030303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 smtClean="0">
                          <a:effectLst/>
                        </a:rPr>
                        <a:t>$50,000</a:t>
                      </a:r>
                      <a:endParaRPr lang="en-US" sz="1600" b="0" i="1" u="none" strike="noStrike" dirty="0">
                        <a:solidFill>
                          <a:srgbClr val="000000"/>
                        </a:solidFill>
                        <a:effectLst/>
                        <a:latin typeface="Constantia" panose="02030602050306030303" pitchFamily="18" charset="0"/>
                      </a:endParaRPr>
                    </a:p>
                  </a:txBody>
                  <a:tcPr marL="7620" marR="7620" marT="7620" marB="0" anchor="ctr"/>
                </a:tc>
              </a:tr>
              <a:tr h="33510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Marketing</a:t>
                      </a:r>
                      <a:endParaRPr lang="en-US" sz="1600" b="0" i="1" u="none" strike="noStrike" dirty="0">
                        <a:solidFill>
                          <a:srgbClr val="FFFFFF"/>
                        </a:solidFill>
                        <a:effectLst/>
                        <a:latin typeface="Constantia" panose="02030602050306030303" pitchFamily="18" charset="0"/>
                      </a:endParaRPr>
                    </a:p>
                  </a:txBody>
                  <a:tcPr marL="7620" marR="7620" marT="7620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 smtClean="0">
                          <a:effectLst/>
                        </a:rPr>
                        <a:t>Market</a:t>
                      </a:r>
                      <a:r>
                        <a:rPr lang="en-US" sz="1600" u="none" strike="noStrike" baseline="0" dirty="0" smtClean="0">
                          <a:effectLst/>
                        </a:rPr>
                        <a:t>ing material</a:t>
                      </a:r>
                      <a:endParaRPr lang="en-US" sz="1600" b="0" i="1" u="none" strike="noStrike" dirty="0">
                        <a:solidFill>
                          <a:srgbClr val="FFFFFF"/>
                        </a:solidFill>
                        <a:effectLst/>
                        <a:latin typeface="Constantia" panose="02030602050306030303" pitchFamily="18" charset="0"/>
                      </a:endParaRPr>
                    </a:p>
                  </a:txBody>
                  <a:tcPr marL="7620" marR="7620" marT="7620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1</a:t>
                      </a:r>
                      <a:endParaRPr lang="en-US" sz="1600" b="0" i="1" u="none" strike="noStrike">
                        <a:solidFill>
                          <a:srgbClr val="000000"/>
                        </a:solidFill>
                        <a:effectLst/>
                        <a:latin typeface="Constantia" panose="02030602050306030303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 smtClean="0">
                          <a:effectLst/>
                        </a:rPr>
                        <a:t>$60,000</a:t>
                      </a:r>
                      <a:endParaRPr lang="en-US" sz="1600" b="0" i="1" u="none" strike="noStrike" dirty="0">
                        <a:solidFill>
                          <a:srgbClr val="000000"/>
                        </a:solidFill>
                        <a:effectLst/>
                        <a:latin typeface="Constantia" panose="02030602050306030303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$60,000</a:t>
                      </a:r>
                      <a:endParaRPr lang="en-US" sz="1600" b="0" i="1" u="none" strike="noStrike" dirty="0">
                        <a:solidFill>
                          <a:srgbClr val="000000"/>
                        </a:solidFill>
                        <a:effectLst/>
                        <a:latin typeface="Constantia" panose="02030602050306030303" pitchFamily="18" charset="0"/>
                      </a:endParaRPr>
                    </a:p>
                  </a:txBody>
                  <a:tcPr marL="7620" marR="7620" marT="7620" marB="0" anchor="ctr"/>
                </a:tc>
              </a:tr>
              <a:tr h="33510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Other expense</a:t>
                      </a:r>
                      <a:endParaRPr lang="en-US" sz="1600" b="0" i="1" u="none" strike="noStrike" dirty="0">
                        <a:solidFill>
                          <a:schemeClr val="bg1"/>
                        </a:solidFill>
                        <a:effectLst/>
                        <a:latin typeface="Constantia" panose="02030602050306030303" pitchFamily="18" charset="0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 smtClean="0">
                          <a:effectLst/>
                        </a:rPr>
                        <a:t>Cloud Rental</a:t>
                      </a:r>
                      <a:endParaRPr lang="en-US" sz="1600" b="0" i="1" u="none" strike="noStrike" dirty="0">
                        <a:solidFill>
                          <a:srgbClr val="FFFFFF"/>
                        </a:solidFill>
                        <a:effectLst/>
                        <a:latin typeface="Constantia" panose="02030602050306030303" pitchFamily="18" charset="0"/>
                      </a:endParaRPr>
                    </a:p>
                  </a:txBody>
                  <a:tcPr marL="7620" marR="7620" marT="762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 </a:t>
                      </a:r>
                      <a:r>
                        <a:rPr lang="en-US" sz="1600" u="none" strike="noStrike" dirty="0" smtClean="0">
                          <a:effectLst/>
                        </a:rPr>
                        <a:t>9 month after</a:t>
                      </a:r>
                      <a:r>
                        <a:rPr lang="en-US" sz="1600" u="none" strike="noStrike" baseline="0" dirty="0" smtClean="0">
                          <a:effectLst/>
                        </a:rPr>
                        <a:t> Alfa release</a:t>
                      </a:r>
                      <a:endParaRPr lang="en-US" sz="1600" b="0" i="1" u="none" strike="noStrike" dirty="0">
                        <a:solidFill>
                          <a:srgbClr val="FFFFFF"/>
                        </a:solidFill>
                        <a:effectLst/>
                        <a:latin typeface="Constantia" panose="02030602050306030303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 </a:t>
                      </a:r>
                      <a:r>
                        <a:rPr lang="en-US" sz="1600" u="none" strike="noStrike" dirty="0" smtClean="0">
                          <a:effectLst/>
                        </a:rPr>
                        <a:t>9</a:t>
                      </a:r>
                      <a:endParaRPr lang="en-US" sz="1600" b="0" i="1" u="none" strike="noStrike" dirty="0">
                        <a:solidFill>
                          <a:srgbClr val="000000"/>
                        </a:solidFill>
                        <a:effectLst/>
                        <a:latin typeface="Constantia" panose="02030602050306030303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 </a:t>
                      </a:r>
                      <a:r>
                        <a:rPr lang="en-US" sz="1600" u="none" strike="noStrike" dirty="0" smtClean="0">
                          <a:effectLst/>
                        </a:rPr>
                        <a:t>$1000</a:t>
                      </a:r>
                      <a:endParaRPr lang="en-US" sz="1600" b="0" i="1" u="none" strike="noStrike" dirty="0">
                        <a:solidFill>
                          <a:srgbClr val="000000"/>
                        </a:solidFill>
                        <a:effectLst/>
                        <a:latin typeface="Constantia" panose="02030602050306030303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 smtClean="0">
                          <a:effectLst/>
                        </a:rPr>
                        <a:t>$9,000</a:t>
                      </a:r>
                      <a:endParaRPr lang="en-US" sz="1600" b="0" i="1" u="none" strike="noStrike" dirty="0">
                        <a:solidFill>
                          <a:srgbClr val="000000"/>
                        </a:solidFill>
                        <a:effectLst/>
                        <a:latin typeface="Constantia" panose="02030602050306030303" pitchFamily="18" charset="0"/>
                      </a:endParaRPr>
                    </a:p>
                  </a:txBody>
                  <a:tcPr marL="7620" marR="7620" marT="7620" marB="0" anchor="ctr"/>
                </a:tc>
              </a:tr>
              <a:tr h="33510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en-US" sz="1600" b="0" i="1" u="none" strike="noStrike" dirty="0">
                        <a:solidFill>
                          <a:schemeClr val="bg1"/>
                        </a:solidFill>
                        <a:effectLst/>
                        <a:latin typeface="Constantia" panose="02030602050306030303" pitchFamily="18" charset="0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 smtClean="0">
                          <a:effectLst/>
                        </a:rPr>
                        <a:t>Domain rental</a:t>
                      </a:r>
                      <a:endParaRPr lang="en-US" sz="1600" b="0" i="1" u="none" strike="noStrike" dirty="0">
                        <a:solidFill>
                          <a:srgbClr val="FFFFFF"/>
                        </a:solidFill>
                        <a:effectLst/>
                        <a:latin typeface="Constantia" panose="02030602050306030303" pitchFamily="18" charset="0"/>
                      </a:endParaRPr>
                    </a:p>
                  </a:txBody>
                  <a:tcPr marL="7620" marR="7620" marT="762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 </a:t>
                      </a:r>
                      <a:r>
                        <a:rPr lang="en-US" sz="1600" u="none" strike="noStrike" dirty="0" smtClean="0">
                          <a:effectLst/>
                        </a:rPr>
                        <a:t>12 month</a:t>
                      </a:r>
                      <a:endParaRPr lang="en-US" sz="1600" b="0" i="1" u="none" strike="noStrike" dirty="0">
                        <a:solidFill>
                          <a:srgbClr val="FFFFFF"/>
                        </a:solidFill>
                        <a:effectLst/>
                        <a:latin typeface="Constantia" panose="02030602050306030303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 </a:t>
                      </a:r>
                      <a:r>
                        <a:rPr lang="en-US" sz="1600" u="none" strike="noStrike" dirty="0" smtClean="0">
                          <a:effectLst/>
                        </a:rPr>
                        <a:t>12</a:t>
                      </a:r>
                      <a:endParaRPr lang="en-US" sz="1600" b="0" i="1" u="none" strike="noStrike" dirty="0">
                        <a:solidFill>
                          <a:srgbClr val="000000"/>
                        </a:solidFill>
                        <a:effectLst/>
                        <a:latin typeface="Constantia" panose="02030602050306030303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 </a:t>
                      </a:r>
                      <a:r>
                        <a:rPr lang="en-US" sz="1600" u="none" strike="noStrike" dirty="0" smtClean="0">
                          <a:effectLst/>
                        </a:rPr>
                        <a:t>$50</a:t>
                      </a:r>
                      <a:endParaRPr lang="en-US" sz="1600" b="0" i="1" u="none" strike="noStrike" dirty="0">
                        <a:solidFill>
                          <a:srgbClr val="000000"/>
                        </a:solidFill>
                        <a:effectLst/>
                        <a:latin typeface="Constantia" panose="02030602050306030303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 smtClean="0">
                          <a:effectLst/>
                        </a:rPr>
                        <a:t>$600</a:t>
                      </a:r>
                      <a:endParaRPr lang="en-US" sz="1600" b="0" i="1" u="none" strike="noStrike" dirty="0">
                        <a:solidFill>
                          <a:srgbClr val="000000"/>
                        </a:solidFill>
                        <a:effectLst/>
                        <a:latin typeface="Constantia" panose="02030602050306030303" pitchFamily="18" charset="0"/>
                      </a:endParaRPr>
                    </a:p>
                  </a:txBody>
                  <a:tcPr marL="7620" marR="7620" marT="7620" marB="0" anchor="ctr"/>
                </a:tc>
              </a:tr>
              <a:tr h="33510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en-US" sz="1600" b="0" i="1" u="none" strike="noStrike" dirty="0">
                        <a:solidFill>
                          <a:schemeClr val="bg1"/>
                        </a:solidFill>
                        <a:effectLst/>
                        <a:latin typeface="Constantia" panose="02030602050306030303" pitchFamily="18" charset="0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travel</a:t>
                      </a:r>
                      <a:endParaRPr lang="en-US" sz="1600" b="0" i="1" u="none" strike="noStrike" dirty="0">
                        <a:solidFill>
                          <a:srgbClr val="FFFFFF"/>
                        </a:solidFill>
                        <a:effectLst/>
                        <a:latin typeface="Constantia" panose="02030602050306030303" pitchFamily="18" charset="0"/>
                      </a:endParaRPr>
                    </a:p>
                  </a:txBody>
                  <a:tcPr marL="7620" marR="7620" marT="762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 </a:t>
                      </a:r>
                      <a:r>
                        <a:rPr lang="en-US" sz="1600" u="none" strike="noStrike" dirty="0" smtClean="0">
                          <a:effectLst/>
                        </a:rPr>
                        <a:t>every</a:t>
                      </a:r>
                      <a:r>
                        <a:rPr lang="en-US" sz="1600" u="none" strike="noStrike" baseline="0" dirty="0" smtClean="0">
                          <a:effectLst/>
                        </a:rPr>
                        <a:t> month for marketing/meeting travel</a:t>
                      </a:r>
                      <a:endParaRPr lang="en-US" sz="1600" b="0" i="1" u="none" strike="noStrike" dirty="0">
                        <a:solidFill>
                          <a:srgbClr val="FFFFFF"/>
                        </a:solidFill>
                        <a:effectLst/>
                        <a:latin typeface="Constantia" panose="02030602050306030303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 </a:t>
                      </a:r>
                      <a:r>
                        <a:rPr lang="en-US" sz="1600" u="none" strike="noStrike" dirty="0" smtClean="0">
                          <a:effectLst/>
                        </a:rPr>
                        <a:t>12</a:t>
                      </a:r>
                      <a:endParaRPr lang="en-US" sz="1600" b="0" i="1" u="none" strike="noStrike" dirty="0">
                        <a:solidFill>
                          <a:srgbClr val="000000"/>
                        </a:solidFill>
                        <a:effectLst/>
                        <a:latin typeface="Constantia" panose="02030602050306030303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 </a:t>
                      </a:r>
                      <a:r>
                        <a:rPr lang="en-US" sz="1600" u="none" strike="noStrike" dirty="0" smtClean="0">
                          <a:effectLst/>
                        </a:rPr>
                        <a:t>$1000</a:t>
                      </a:r>
                      <a:endParaRPr lang="en-US" sz="1600" b="0" i="1" u="none" strike="noStrike" dirty="0">
                        <a:solidFill>
                          <a:srgbClr val="000000"/>
                        </a:solidFill>
                        <a:effectLst/>
                        <a:latin typeface="Constantia" panose="02030602050306030303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 </a:t>
                      </a:r>
                      <a:r>
                        <a:rPr lang="en-US" sz="1600" u="none" strike="noStrike" dirty="0" smtClean="0">
                          <a:effectLst/>
                        </a:rPr>
                        <a:t>$12,000</a:t>
                      </a:r>
                      <a:endParaRPr lang="en-US" sz="1600" b="0" i="1" u="none" strike="noStrike" dirty="0">
                        <a:solidFill>
                          <a:srgbClr val="000000"/>
                        </a:solidFill>
                        <a:effectLst/>
                        <a:latin typeface="Constantia" panose="02030602050306030303" pitchFamily="18" charset="0"/>
                      </a:endParaRPr>
                    </a:p>
                  </a:txBody>
                  <a:tcPr marL="7620" marR="7620" marT="7620" marB="0" anchor="ctr"/>
                </a:tc>
              </a:tr>
              <a:tr h="33510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en-US" sz="1600" b="0" i="1" u="none" strike="noStrike" dirty="0">
                        <a:solidFill>
                          <a:schemeClr val="bg1"/>
                        </a:solidFill>
                        <a:effectLst/>
                        <a:latin typeface="Constantia" panose="02030602050306030303" pitchFamily="18" charset="0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 err="1">
                          <a:effectLst/>
                        </a:rPr>
                        <a:t>Backoffice</a:t>
                      </a:r>
                      <a:r>
                        <a:rPr lang="en-US" sz="1600" u="none" strike="noStrike" dirty="0">
                          <a:effectLst/>
                        </a:rPr>
                        <a:t> </a:t>
                      </a:r>
                      <a:endParaRPr lang="en-US" sz="1600" b="0" i="1" u="none" strike="noStrike" dirty="0">
                        <a:solidFill>
                          <a:srgbClr val="FFFFFF"/>
                        </a:solidFill>
                        <a:effectLst/>
                        <a:latin typeface="Constantia" panose="02030602050306030303" pitchFamily="18" charset="0"/>
                      </a:endParaRPr>
                    </a:p>
                  </a:txBody>
                  <a:tcPr marL="7620" marR="7620" marT="762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payroll</a:t>
                      </a:r>
                      <a:endParaRPr lang="en-US" sz="1600" b="0" i="1" u="none" strike="noStrike" dirty="0">
                        <a:solidFill>
                          <a:srgbClr val="FFFFFF"/>
                        </a:solidFill>
                        <a:effectLst/>
                        <a:latin typeface="Constantia" panose="02030602050306030303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 </a:t>
                      </a:r>
                      <a:r>
                        <a:rPr lang="en-US" sz="1600" u="none" strike="noStrike" dirty="0" smtClean="0">
                          <a:effectLst/>
                        </a:rPr>
                        <a:t>12</a:t>
                      </a:r>
                      <a:endParaRPr lang="en-US" sz="1600" b="0" i="1" u="none" strike="noStrike" dirty="0">
                        <a:solidFill>
                          <a:srgbClr val="000000"/>
                        </a:solidFill>
                        <a:effectLst/>
                        <a:latin typeface="Constantia" panose="02030602050306030303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 </a:t>
                      </a:r>
                      <a:r>
                        <a:rPr lang="en-US" sz="1600" u="none" strike="noStrike" dirty="0" smtClean="0">
                          <a:effectLst/>
                        </a:rPr>
                        <a:t>$1000</a:t>
                      </a:r>
                      <a:endParaRPr lang="en-US" sz="1600" b="0" i="1" u="none" strike="noStrike" dirty="0">
                        <a:solidFill>
                          <a:srgbClr val="000000"/>
                        </a:solidFill>
                        <a:effectLst/>
                        <a:latin typeface="Constantia" panose="02030602050306030303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 </a:t>
                      </a:r>
                      <a:r>
                        <a:rPr lang="en-US" sz="1600" u="none" strike="noStrike" dirty="0" smtClean="0">
                          <a:effectLst/>
                        </a:rPr>
                        <a:t>$12,000</a:t>
                      </a:r>
                      <a:endParaRPr lang="en-US" sz="1600" b="0" i="1" u="none" strike="noStrike" dirty="0">
                        <a:solidFill>
                          <a:srgbClr val="000000"/>
                        </a:solidFill>
                        <a:effectLst/>
                        <a:latin typeface="Constantia" panose="02030602050306030303" pitchFamily="18" charset="0"/>
                      </a:endParaRPr>
                    </a:p>
                  </a:txBody>
                  <a:tcPr marL="7620" marR="7620" marT="7620" marB="0" anchor="ctr"/>
                </a:tc>
              </a:tr>
              <a:tr h="335105">
                <a:tc>
                  <a:txBody>
                    <a:bodyPr/>
                    <a:lstStyle/>
                    <a:p>
                      <a:pPr algn="l" fontAlgn="ctr"/>
                      <a:endParaRPr lang="en-US" sz="1600" b="0" i="1" u="none" strike="noStrike" dirty="0">
                        <a:solidFill>
                          <a:schemeClr val="bg1"/>
                        </a:solidFill>
                        <a:effectLst/>
                        <a:latin typeface="Constantia" panose="02030602050306030303" pitchFamily="18" charset="0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Others</a:t>
                      </a:r>
                      <a:endParaRPr lang="en-US" sz="16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600" b="0" i="1" u="none" strike="noStrike" dirty="0">
                        <a:solidFill>
                          <a:srgbClr val="FFFFFF"/>
                        </a:solidFill>
                        <a:effectLst/>
                        <a:latin typeface="Constantia" panose="02030602050306030303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600" b="0" i="1" u="none" strike="noStrike" dirty="0">
                        <a:solidFill>
                          <a:srgbClr val="000000"/>
                        </a:solidFill>
                        <a:effectLst/>
                        <a:latin typeface="Constantia" panose="02030602050306030303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600" b="0" i="1" u="none" strike="noStrike" dirty="0">
                        <a:solidFill>
                          <a:srgbClr val="000000"/>
                        </a:solidFill>
                        <a:effectLst/>
                        <a:latin typeface="Constantia" panose="02030602050306030303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600" b="0" i="1" u="none" strike="noStrike" dirty="0">
                        <a:solidFill>
                          <a:srgbClr val="000000"/>
                        </a:solidFill>
                        <a:effectLst/>
                        <a:latin typeface="Constantia" panose="02030602050306030303" pitchFamily="18" charset="0"/>
                      </a:endParaRPr>
                    </a:p>
                  </a:txBody>
                  <a:tcPr marL="7620" marR="7620" marT="7620" marB="0" anchor="ctr"/>
                </a:tc>
              </a:tr>
              <a:tr h="55033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 smtClean="0">
                          <a:solidFill>
                            <a:schemeClr val="bg1"/>
                          </a:solidFill>
                          <a:effectLst/>
                        </a:rPr>
                        <a:t>Release 1 Financial </a:t>
                      </a:r>
                      <a:r>
                        <a:rPr lang="en-US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Needs</a:t>
                      </a:r>
                      <a:endParaRPr lang="en-US" sz="1600" b="0" i="1" u="none" strike="noStrike" dirty="0">
                        <a:solidFill>
                          <a:schemeClr val="bg1"/>
                        </a:solidFill>
                        <a:effectLst/>
                        <a:latin typeface="Constantia" panose="02030602050306030303" pitchFamily="18" charset="0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 </a:t>
                      </a:r>
                      <a:endParaRPr lang="en-US" sz="1600" b="0" i="1" u="none" strike="noStrike" dirty="0">
                        <a:solidFill>
                          <a:srgbClr val="FFFFFF"/>
                        </a:solidFill>
                        <a:effectLst/>
                        <a:latin typeface="Constantia" panose="02030602050306030303" pitchFamily="18" charset="0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~$500,000</a:t>
                      </a:r>
                      <a:endParaRPr lang="en-US" sz="16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46950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6303" y="187197"/>
            <a:ext cx="9905998" cy="147857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Competitive Analysis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929545" y="1763084"/>
          <a:ext cx="10332909" cy="454884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06899"/>
                <a:gridCol w="631301"/>
                <a:gridCol w="297082"/>
                <a:gridCol w="399205"/>
                <a:gridCol w="482759"/>
                <a:gridCol w="482759"/>
                <a:gridCol w="334218"/>
                <a:gridCol w="445624"/>
                <a:gridCol w="445624"/>
                <a:gridCol w="482759"/>
                <a:gridCol w="482759"/>
                <a:gridCol w="399205"/>
                <a:gridCol w="399205"/>
                <a:gridCol w="324935"/>
                <a:gridCol w="297082"/>
                <a:gridCol w="371354"/>
                <a:gridCol w="371354"/>
                <a:gridCol w="761275"/>
                <a:gridCol w="798410"/>
                <a:gridCol w="919100"/>
              </a:tblGrid>
              <a:tr h="145449">
                <a:tc rowSpan="2">
                  <a:txBody>
                    <a:bodyPr/>
                    <a:lstStyle/>
                    <a:p>
                      <a:pPr algn="ctr" fontAlgn="t"/>
                      <a:r>
                        <a:rPr lang="en-US" sz="800" u="none" strike="noStrike">
                          <a:effectLst/>
                        </a:rPr>
                        <a:t>Software</a:t>
                      </a:r>
                      <a:endParaRPr lang="en-US" sz="800" b="1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 rowSpan="2">
                  <a:txBody>
                    <a:bodyPr/>
                    <a:lstStyle/>
                    <a:p>
                      <a:pPr algn="ctr" fontAlgn="t"/>
                      <a:r>
                        <a:rPr lang="en-US" sz="800" u="none" strike="noStrike">
                          <a:effectLst/>
                        </a:rPr>
                        <a:t>Function</a:t>
                      </a:r>
                      <a:endParaRPr lang="en-US" sz="800" b="1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 gridSpan="5">
                  <a:txBody>
                    <a:bodyPr/>
                    <a:lstStyle/>
                    <a:p>
                      <a:pPr algn="ctr" fontAlgn="t"/>
                      <a:r>
                        <a:rPr lang="en-US" sz="800" u="none" strike="noStrike">
                          <a:effectLst/>
                        </a:rPr>
                        <a:t>Geometry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t"/>
                      <a:r>
                        <a:rPr lang="en-US" sz="800" u="none" strike="noStrike">
                          <a:effectLst/>
                        </a:rPr>
                        <a:t>Modeling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algn="ctr" fontAlgn="t"/>
                      <a:r>
                        <a:rPr lang="en-US" sz="800" u="none" strike="noStrike">
                          <a:effectLst/>
                        </a:rPr>
                        <a:t>Manufacturing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t"/>
                      <a:r>
                        <a:rPr lang="en-US" sz="800" u="none" strike="noStrike">
                          <a:effectLst/>
                        </a:rPr>
                        <a:t>Level</a:t>
                      </a:r>
                      <a:endParaRPr lang="en-US" sz="800" b="1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 rowSpan="2">
                  <a:txBody>
                    <a:bodyPr/>
                    <a:lstStyle/>
                    <a:p>
                      <a:pPr algn="ctr" fontAlgn="t"/>
                      <a:r>
                        <a:rPr lang="en-US" sz="800" u="none" strike="noStrike">
                          <a:effectLst/>
                        </a:rPr>
                        <a:t>Price</a:t>
                      </a:r>
                      <a:endParaRPr lang="en-US" sz="800" b="1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 rowSpan="2">
                  <a:txBody>
                    <a:bodyPr/>
                    <a:lstStyle/>
                    <a:p>
                      <a:pPr algn="ctr" fontAlgn="t"/>
                      <a:r>
                        <a:rPr lang="en-US" sz="800" u="none" strike="noStrike">
                          <a:effectLst/>
                        </a:rPr>
                        <a:t>System</a:t>
                      </a:r>
                      <a:endParaRPr lang="en-US" sz="800" b="1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</a:tr>
              <a:tr h="27877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u="none" strike="noStrike">
                          <a:effectLst/>
                        </a:rPr>
                        <a:t>Voxel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u="none" strike="noStrike">
                          <a:effectLst/>
                        </a:rPr>
                        <a:t>Mesh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u="none" strike="noStrike">
                          <a:effectLst/>
                        </a:rPr>
                        <a:t>Polygon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u="none" strike="noStrike">
                          <a:effectLst/>
                        </a:rPr>
                        <a:t>Subdivision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u="none" strike="noStrike">
                          <a:effectLst/>
                        </a:rPr>
                        <a:t>NURBS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u="none" strike="noStrike">
                          <a:effectLst/>
                        </a:rPr>
                        <a:t>Block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u="none" strike="noStrike">
                          <a:effectLst/>
                        </a:rPr>
                        <a:t>Laminate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u="none" strike="noStrike">
                          <a:effectLst/>
                        </a:rPr>
                        <a:t>Clay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u="none" strike="noStrike">
                          <a:effectLst/>
                        </a:rPr>
                        <a:t>Parametric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u="none" strike="noStrike">
                          <a:effectLst/>
                        </a:rPr>
                        <a:t>STL Viwer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u="none" strike="noStrike">
                          <a:effectLst/>
                        </a:rPr>
                        <a:t>STL Checker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u="none" strike="noStrike">
                          <a:effectLst/>
                        </a:rPr>
                        <a:t>STL Repair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u="none" strike="noStrike">
                          <a:effectLst/>
                        </a:rPr>
                        <a:t>STL Eidtor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u="none" strike="noStrike">
                          <a:effectLst/>
                        </a:rPr>
                        <a:t>Slicer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u="none" strike="noStrike">
                          <a:effectLst/>
                        </a:rPr>
                        <a:t>Hosting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45449"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sng" strike="noStrike">
                          <a:effectLst/>
                          <a:hlinkClick r:id="rId2"/>
                        </a:rPr>
                        <a:t>123D Catch</a:t>
                      </a:r>
                      <a:endParaRPr lang="en-US" sz="800" b="0" i="0" u="sng" strike="noStrike">
                        <a:solidFill>
                          <a:srgbClr val="C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Design</a:t>
                      </a:r>
                      <a:endParaRPr 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√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√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Beginner</a:t>
                      </a:r>
                      <a:endParaRPr 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Free</a:t>
                      </a:r>
                      <a:endParaRPr 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PC, Web, Mobile</a:t>
                      </a:r>
                      <a:endParaRPr 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</a:tr>
              <a:tr h="145449"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sng" strike="noStrike">
                          <a:effectLst/>
                          <a:hlinkClick r:id="rId2"/>
                        </a:rPr>
                        <a:t>123D Design</a:t>
                      </a:r>
                      <a:endParaRPr lang="en-US" sz="800" b="0" i="0" u="sng" strike="noStrike">
                        <a:solidFill>
                          <a:srgbClr val="C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Design</a:t>
                      </a:r>
                      <a:endParaRPr 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√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√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Beginner</a:t>
                      </a:r>
                      <a:endParaRPr 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Free</a:t>
                      </a:r>
                      <a:endParaRPr 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PC, Web, Mobile</a:t>
                      </a:r>
                      <a:endParaRPr 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</a:tr>
              <a:tr h="145449"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sng" strike="noStrike">
                          <a:effectLst/>
                          <a:hlinkClick r:id="rId2"/>
                        </a:rPr>
                        <a:t>123D Make</a:t>
                      </a:r>
                      <a:endParaRPr lang="en-US" sz="800" b="0" i="0" u="sng" strike="noStrike">
                        <a:solidFill>
                          <a:srgbClr val="C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Design</a:t>
                      </a:r>
                      <a:endParaRPr 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√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√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Beginner</a:t>
                      </a:r>
                      <a:endParaRPr 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Free</a:t>
                      </a:r>
                      <a:endParaRPr 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PC, Web, Mobile</a:t>
                      </a:r>
                      <a:endParaRPr 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</a:tr>
              <a:tr h="145449"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sng" strike="noStrike">
                          <a:effectLst/>
                          <a:hlinkClick r:id="rId2"/>
                        </a:rPr>
                        <a:t>123D Sculpt+</a:t>
                      </a:r>
                      <a:endParaRPr lang="en-US" sz="800" b="0" i="0" u="sng" strike="noStrike">
                        <a:solidFill>
                          <a:srgbClr val="C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Design</a:t>
                      </a:r>
                      <a:endParaRPr 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√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√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Beginner</a:t>
                      </a:r>
                      <a:endParaRPr 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Free</a:t>
                      </a:r>
                      <a:endParaRPr 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PC, Web, Mobile</a:t>
                      </a:r>
                      <a:endParaRPr 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</a:tr>
              <a:tr h="145449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sng" strike="noStrike">
                          <a:effectLst/>
                        </a:rPr>
                        <a:t>3D View / Build</a:t>
                      </a:r>
                      <a:endParaRPr lang="en-US" sz="800" b="0" i="0" u="sng" strike="noStrike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60" marR="6060" marT="6060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Design</a:t>
                      </a:r>
                      <a:endParaRPr 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√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√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√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Beginner</a:t>
                      </a:r>
                      <a:endParaRPr 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Free</a:t>
                      </a:r>
                      <a:endParaRPr 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PC</a:t>
                      </a:r>
                      <a:endParaRPr 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</a:tr>
              <a:tr h="145449"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sng" strike="noStrike">
                          <a:effectLst/>
                          <a:hlinkClick r:id="rId3"/>
                        </a:rPr>
                        <a:t>3D-matic</a:t>
                      </a:r>
                      <a:endParaRPr lang="en-US" sz="800" b="0" i="0" u="sng" strike="noStrike">
                        <a:solidFill>
                          <a:srgbClr val="0563C1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Editinig</a:t>
                      </a:r>
                      <a:endParaRPr 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√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√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√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√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√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√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√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Professional</a:t>
                      </a:r>
                      <a:endParaRPr 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Proprietary</a:t>
                      </a:r>
                      <a:endParaRPr 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PC</a:t>
                      </a:r>
                      <a:endParaRPr 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</a:tr>
              <a:tr h="145449"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sng" strike="noStrike">
                          <a:effectLst/>
                          <a:hlinkClick r:id="rId4"/>
                        </a:rPr>
                        <a:t>3DReshaper</a:t>
                      </a:r>
                      <a:endParaRPr lang="en-US" sz="800" b="0" i="0" u="sng" strike="noStrike">
                        <a:solidFill>
                          <a:srgbClr val="0563C1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Editinig</a:t>
                      </a:r>
                      <a:endParaRPr 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√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√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√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√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√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√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Professional</a:t>
                      </a:r>
                      <a:endParaRPr 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Proprietary</a:t>
                      </a:r>
                      <a:endParaRPr 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PC</a:t>
                      </a:r>
                      <a:endParaRPr 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</a:tr>
              <a:tr h="145449"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sng" strike="noStrike">
                          <a:effectLst/>
                          <a:hlinkClick r:id="rId5"/>
                        </a:rPr>
                        <a:t>3DTin</a:t>
                      </a:r>
                      <a:endParaRPr lang="en-US" sz="800" b="0" i="0" u="sng" strike="noStrike">
                        <a:solidFill>
                          <a:srgbClr val="C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Design</a:t>
                      </a:r>
                      <a:endParaRPr 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√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√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Beginner</a:t>
                      </a:r>
                      <a:endParaRPr 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Free</a:t>
                      </a:r>
                      <a:endParaRPr 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Web</a:t>
                      </a:r>
                      <a:endParaRPr 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</a:tr>
              <a:tr h="145449"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sng" strike="noStrike">
                          <a:effectLst/>
                          <a:hlinkClick r:id="rId6"/>
                        </a:rPr>
                        <a:t>3D-Tool Free Viewer</a:t>
                      </a:r>
                      <a:endParaRPr lang="en-US" sz="800" b="0" i="0" u="sng" strike="noStrike">
                        <a:solidFill>
                          <a:srgbClr val="0563C1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Viewer</a:t>
                      </a:r>
                      <a:endParaRPr 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√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Intermediate</a:t>
                      </a:r>
                      <a:endParaRPr 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€ 60,000</a:t>
                      </a:r>
                      <a:endParaRPr 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PC</a:t>
                      </a:r>
                      <a:endParaRPr 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</a:tr>
              <a:tr h="145449"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sng" strike="noStrike">
                          <a:effectLst/>
                          <a:hlinkClick r:id="rId7"/>
                        </a:rPr>
                        <a:t>Blender</a:t>
                      </a:r>
                      <a:endParaRPr lang="en-US" sz="800" b="0" i="0" u="sng" strike="noStrike">
                        <a:solidFill>
                          <a:srgbClr val="0070C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Design</a:t>
                      </a:r>
                      <a:endParaRPr 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√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√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√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Professional</a:t>
                      </a:r>
                      <a:endParaRPr 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Free</a:t>
                      </a:r>
                      <a:endParaRPr 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PC</a:t>
                      </a:r>
                      <a:endParaRPr 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</a:tr>
              <a:tr h="145449"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sng" strike="noStrike">
                          <a:effectLst/>
                          <a:hlinkClick r:id="rId8"/>
                        </a:rPr>
                        <a:t>ChronoSculpt</a:t>
                      </a:r>
                      <a:endParaRPr lang="en-US" sz="800" b="0" i="0" u="sng" strike="noStrike">
                        <a:solidFill>
                          <a:srgbClr val="0563C1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Design</a:t>
                      </a:r>
                      <a:endParaRPr 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√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√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Professional</a:t>
                      </a:r>
                      <a:endParaRPr 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$399 </a:t>
                      </a:r>
                      <a:endParaRPr 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PC</a:t>
                      </a:r>
                      <a:endParaRPr 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</a:tr>
              <a:tr h="145449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sng" strike="noStrike">
                          <a:effectLst/>
                          <a:hlinkClick r:id="rId9"/>
                        </a:rPr>
                        <a:t>ClayTools</a:t>
                      </a:r>
                      <a:endParaRPr lang="en-US" sz="800" b="0" i="0" u="sng" strike="noStrike">
                        <a:solidFill>
                          <a:srgbClr val="0070C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Design</a:t>
                      </a:r>
                      <a:endParaRPr 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√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√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Professional</a:t>
                      </a:r>
                      <a:endParaRPr 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Proprietary</a:t>
                      </a:r>
                      <a:endParaRPr 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PC</a:t>
                      </a:r>
                      <a:endParaRPr 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</a:tr>
              <a:tr h="145449"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sng" strike="noStrike">
                          <a:effectLst/>
                          <a:hlinkClick r:id="rId10"/>
                        </a:rPr>
                        <a:t>CraftWare</a:t>
                      </a:r>
                      <a:endParaRPr lang="en-US" sz="800" b="0" i="0" u="sng" strike="noStrike">
                        <a:solidFill>
                          <a:srgbClr val="0563C1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Printing</a:t>
                      </a:r>
                      <a:endParaRPr 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√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√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√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Beginner</a:t>
                      </a:r>
                      <a:endParaRPr 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Free</a:t>
                      </a:r>
                      <a:endParaRPr 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PC</a:t>
                      </a:r>
                      <a:endParaRPr 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</a:tr>
              <a:tr h="145449"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sng" strike="noStrike">
                          <a:effectLst/>
                          <a:hlinkClick r:id="rId11"/>
                        </a:rPr>
                        <a:t>Cura</a:t>
                      </a:r>
                      <a:endParaRPr lang="en-US" sz="800" b="0" i="0" u="sng" strike="noStrike">
                        <a:solidFill>
                          <a:srgbClr val="0563C1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Printing</a:t>
                      </a:r>
                      <a:endParaRPr 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√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√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√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Beginner</a:t>
                      </a:r>
                      <a:endParaRPr 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Free</a:t>
                      </a:r>
                      <a:endParaRPr 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PC</a:t>
                      </a:r>
                      <a:endParaRPr 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</a:tr>
              <a:tr h="145449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sng" strike="noStrike">
                          <a:effectLst/>
                          <a:hlinkClick r:id="rId12"/>
                        </a:rPr>
                        <a:t>DesignX</a:t>
                      </a:r>
                      <a:endParaRPr lang="en-US" sz="800" b="0" i="0" u="sng" strike="noStrike">
                        <a:solidFill>
                          <a:srgbClr val="0070C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Design</a:t>
                      </a:r>
                      <a:endParaRPr 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√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√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Professional</a:t>
                      </a:r>
                      <a:endParaRPr 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Proprietary</a:t>
                      </a:r>
                      <a:endParaRPr 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PC</a:t>
                      </a:r>
                      <a:endParaRPr 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</a:tr>
              <a:tr h="145449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sng" strike="noStrike">
                          <a:effectLst/>
                          <a:hlinkClick r:id="rId13"/>
                        </a:rPr>
                        <a:t>Dreamcatcher</a:t>
                      </a:r>
                      <a:endParaRPr lang="en-US" sz="800" b="0" i="0" u="sng" strike="noStrike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60" marR="6060" marT="6060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Design</a:t>
                      </a:r>
                      <a:endParaRPr 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√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Beginner</a:t>
                      </a:r>
                      <a:endParaRPr 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Free</a:t>
                      </a:r>
                      <a:endParaRPr 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Web</a:t>
                      </a:r>
                      <a:endParaRPr 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</a:tr>
              <a:tr h="145449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sng" strike="noStrike">
                          <a:effectLst/>
                        </a:rPr>
                        <a:t>Dynamo</a:t>
                      </a:r>
                      <a:endParaRPr lang="en-US" sz="800" b="0" i="0" u="sng" strike="noStrike">
                        <a:solidFill>
                          <a:srgbClr val="0070C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Design</a:t>
                      </a:r>
                      <a:endParaRPr 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√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√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Professional</a:t>
                      </a:r>
                      <a:endParaRPr 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$300/y</a:t>
                      </a:r>
                      <a:endParaRPr 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PC</a:t>
                      </a:r>
                      <a:endParaRPr 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</a:tr>
              <a:tr h="145449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sng" strike="noStrike">
                          <a:effectLst/>
                          <a:hlinkClick r:id="rId14"/>
                        </a:rPr>
                        <a:t>Form-Z Pro</a:t>
                      </a:r>
                      <a:endParaRPr lang="en-US" sz="800" b="0" i="0" u="sng" strike="noStrike">
                        <a:solidFill>
                          <a:srgbClr val="0070C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Design</a:t>
                      </a:r>
                      <a:endParaRPr 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√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√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Professional</a:t>
                      </a:r>
                      <a:endParaRPr 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Proprietary</a:t>
                      </a:r>
                      <a:endParaRPr 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PC</a:t>
                      </a:r>
                      <a:endParaRPr 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</a:tr>
              <a:tr h="145449"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sng" strike="noStrike">
                          <a:effectLst/>
                          <a:hlinkClick r:id="rId15"/>
                        </a:rPr>
                        <a:t>FreeCAD</a:t>
                      </a:r>
                      <a:endParaRPr lang="en-US" sz="800" b="0" i="0" u="sng" strike="noStrike">
                        <a:solidFill>
                          <a:srgbClr val="0563C1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Design</a:t>
                      </a:r>
                      <a:endParaRPr 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√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√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Intermediate</a:t>
                      </a:r>
                      <a:endParaRPr 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Free</a:t>
                      </a:r>
                      <a:endParaRPr 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PC</a:t>
                      </a:r>
                      <a:endParaRPr 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</a:tr>
              <a:tr h="145449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sng" strike="noStrike">
                          <a:effectLst/>
                          <a:hlinkClick r:id="rId16"/>
                        </a:rPr>
                        <a:t>Freeform Plus</a:t>
                      </a:r>
                      <a:endParaRPr lang="en-US" sz="800" b="0" i="0" u="sng" strike="noStrike">
                        <a:solidFill>
                          <a:srgbClr val="0070C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Design</a:t>
                      </a:r>
                      <a:endParaRPr 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√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√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Professional</a:t>
                      </a:r>
                      <a:endParaRPr 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Proprietary</a:t>
                      </a:r>
                      <a:endParaRPr 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PC</a:t>
                      </a:r>
                      <a:endParaRPr 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</a:tr>
              <a:tr h="145449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sng" strike="noStrike">
                          <a:effectLst/>
                          <a:hlinkClick r:id="rId17"/>
                        </a:rPr>
                        <a:t>Fusion 360</a:t>
                      </a:r>
                      <a:endParaRPr lang="en-US" sz="800" b="0" i="0" u="sng" strike="noStrike">
                        <a:solidFill>
                          <a:srgbClr val="0070C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Design</a:t>
                      </a:r>
                      <a:endParaRPr 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√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√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√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√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√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Professional</a:t>
                      </a:r>
                      <a:endParaRPr 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Free, $300/y</a:t>
                      </a:r>
                      <a:endParaRPr 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PC</a:t>
                      </a:r>
                      <a:endParaRPr 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</a:tr>
              <a:tr h="145449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sng" strike="noStrike">
                          <a:effectLst/>
                          <a:hlinkClick r:id="rId18"/>
                        </a:rPr>
                        <a:t>GrabCAD</a:t>
                      </a:r>
                      <a:endParaRPr lang="en-US" sz="800" b="0" i="0" u="sng" strike="noStrike">
                        <a:solidFill>
                          <a:srgbClr val="0070C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Viewer</a:t>
                      </a:r>
                      <a:endParaRPr 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√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√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Beginner</a:t>
                      </a:r>
                      <a:endParaRPr 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Free</a:t>
                      </a:r>
                      <a:endParaRPr 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Web</a:t>
                      </a:r>
                      <a:endParaRPr 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</a:tr>
              <a:tr h="145449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sng" strike="noStrike">
                          <a:effectLst/>
                        </a:rPr>
                        <a:t>Grasshopper</a:t>
                      </a:r>
                      <a:endParaRPr lang="en-US" sz="800" b="0" i="0" u="sng" strike="noStrike">
                        <a:solidFill>
                          <a:srgbClr val="0070C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Design</a:t>
                      </a:r>
                      <a:endParaRPr 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√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√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Beginner</a:t>
                      </a:r>
                      <a:endParaRPr 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Free</a:t>
                      </a:r>
                      <a:endParaRPr 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PC</a:t>
                      </a:r>
                      <a:endParaRPr 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</a:tr>
              <a:tr h="145449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sng" strike="noStrike">
                          <a:effectLst/>
                          <a:hlinkClick r:id="rId19"/>
                        </a:rPr>
                        <a:t>Inspire</a:t>
                      </a:r>
                      <a:endParaRPr lang="en-US" sz="800" b="0" i="0" u="sng" strike="noStrike">
                        <a:solidFill>
                          <a:srgbClr val="0070C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Optimization</a:t>
                      </a:r>
                      <a:endParaRPr 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√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√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Professional</a:t>
                      </a:r>
                      <a:endParaRPr 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Proprietary</a:t>
                      </a:r>
                      <a:endParaRPr 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PC</a:t>
                      </a:r>
                      <a:endParaRPr 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</a:tr>
              <a:tr h="145449"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sng" strike="noStrike">
                          <a:effectLst/>
                          <a:hlinkClick r:id="rId20"/>
                        </a:rPr>
                        <a:t>Meshfix</a:t>
                      </a:r>
                      <a:endParaRPr lang="en-US" sz="800" b="0" i="0" u="sng" strike="noStrike">
                        <a:solidFill>
                          <a:srgbClr val="0563C1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Editinig</a:t>
                      </a:r>
                      <a:endParaRPr 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√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√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√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Intermediate</a:t>
                      </a:r>
                      <a:endParaRPr 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Free</a:t>
                      </a:r>
                      <a:endParaRPr 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DOS</a:t>
                      </a:r>
                      <a:endParaRPr 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</a:tr>
              <a:tr h="145449"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sng" strike="noStrike">
                          <a:effectLst/>
                          <a:hlinkClick r:id="rId21"/>
                        </a:rPr>
                        <a:t>MeshLab</a:t>
                      </a:r>
                      <a:endParaRPr lang="en-US" sz="800" b="0" i="0" u="sng" strike="noStrike">
                        <a:solidFill>
                          <a:srgbClr val="0563C1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Editinig</a:t>
                      </a:r>
                      <a:endParaRPr 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√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√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√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√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√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√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Professional</a:t>
                      </a:r>
                      <a:endParaRPr 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Free</a:t>
                      </a:r>
                      <a:endParaRPr 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PC</a:t>
                      </a:r>
                      <a:endParaRPr 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</a:tr>
              <a:tr h="145449"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sng" strike="noStrike">
                          <a:effectLst/>
                          <a:hlinkClick r:id="rId22"/>
                        </a:rPr>
                        <a:t>Meshmixer</a:t>
                      </a:r>
                      <a:endParaRPr lang="en-US" sz="800" b="0" i="0" u="sng" strike="noStrike">
                        <a:solidFill>
                          <a:srgbClr val="0563C1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Editinig</a:t>
                      </a:r>
                      <a:endParaRPr 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√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√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√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√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√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√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Professional</a:t>
                      </a:r>
                      <a:endParaRPr 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Free</a:t>
                      </a:r>
                      <a:endParaRPr 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 dirty="0">
                          <a:effectLst/>
                        </a:rPr>
                        <a:t>PC</a:t>
                      </a:r>
                      <a:endParaRPr 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6259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838200" y="2409685"/>
          <a:ext cx="10515599" cy="363743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36293"/>
                <a:gridCol w="698984"/>
                <a:gridCol w="328934"/>
                <a:gridCol w="308375"/>
                <a:gridCol w="442005"/>
                <a:gridCol w="534517"/>
                <a:gridCol w="370050"/>
                <a:gridCol w="298096"/>
                <a:gridCol w="493401"/>
                <a:gridCol w="246700"/>
                <a:gridCol w="534517"/>
                <a:gridCol w="328934"/>
                <a:gridCol w="442005"/>
                <a:gridCol w="359771"/>
                <a:gridCol w="328934"/>
                <a:gridCol w="308375"/>
                <a:gridCol w="411167"/>
                <a:gridCol w="842893"/>
                <a:gridCol w="884009"/>
                <a:gridCol w="1017639"/>
              </a:tblGrid>
              <a:tr h="173211"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sng" strike="noStrike">
                          <a:effectLst/>
                          <a:hlinkClick r:id="rId2"/>
                        </a:rPr>
                        <a:t>Netfabb</a:t>
                      </a:r>
                      <a:endParaRPr lang="en-US" sz="800" b="0" i="0" u="sng" strike="noStrike">
                        <a:solidFill>
                          <a:srgbClr val="0563C1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Editinig</a:t>
                      </a:r>
                      <a:endParaRPr 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√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√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√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√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√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√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√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Intermediate</a:t>
                      </a:r>
                      <a:endParaRPr 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€ 1,500</a:t>
                      </a:r>
                      <a:endParaRPr 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PC</a:t>
                      </a:r>
                      <a:endParaRPr 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</a:tr>
              <a:tr h="173211"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sng" strike="noStrike">
                          <a:effectLst/>
                          <a:hlinkClick r:id="rId3"/>
                        </a:rPr>
                        <a:t>OctoPrint</a:t>
                      </a:r>
                      <a:endParaRPr lang="en-US" sz="800" b="0" i="0" u="sng" strike="noStrike">
                        <a:solidFill>
                          <a:srgbClr val="0070C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Printing</a:t>
                      </a:r>
                      <a:endParaRPr 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√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Professional</a:t>
                      </a:r>
                      <a:endParaRPr 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Free</a:t>
                      </a:r>
                      <a:endParaRPr 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Web</a:t>
                      </a:r>
                      <a:endParaRPr 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</a:tr>
              <a:tr h="173211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sng" strike="noStrike">
                          <a:effectLst/>
                        </a:rPr>
                        <a:t>OnShape</a:t>
                      </a:r>
                      <a:endParaRPr lang="en-US" sz="800" b="0" i="0" u="sng" strike="noStrike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68" marR="6168" marT="6168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√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√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Professional</a:t>
                      </a:r>
                      <a:endParaRPr 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Free</a:t>
                      </a:r>
                      <a:endParaRPr 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Web</a:t>
                      </a:r>
                      <a:endParaRPr 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</a:tr>
              <a:tr h="173211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sng" strike="noStrike">
                          <a:effectLst/>
                          <a:hlinkClick r:id="rId4"/>
                        </a:rPr>
                        <a:t>P3D.in</a:t>
                      </a:r>
                      <a:endParaRPr lang="en-US" sz="800" b="0" i="0" u="sng" strike="noStrike">
                        <a:solidFill>
                          <a:srgbClr val="0070C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Viewer</a:t>
                      </a:r>
                      <a:endParaRPr 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√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Beginner</a:t>
                      </a:r>
                      <a:endParaRPr 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Free</a:t>
                      </a:r>
                      <a:endParaRPr 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Web</a:t>
                      </a:r>
                      <a:endParaRPr 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</a:tr>
              <a:tr h="173211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sng" strike="noStrike">
                          <a:effectLst/>
                          <a:hlinkClick r:id="rId5"/>
                        </a:rPr>
                        <a:t>ParaView</a:t>
                      </a:r>
                      <a:endParaRPr lang="en-US" sz="800" b="0" i="0" u="sng" strike="noStrike">
                        <a:solidFill>
                          <a:srgbClr val="0070C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Viewer</a:t>
                      </a:r>
                      <a:endParaRPr 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√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Professional</a:t>
                      </a:r>
                      <a:endParaRPr 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Free</a:t>
                      </a:r>
                      <a:endParaRPr 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PC, Web</a:t>
                      </a:r>
                      <a:endParaRPr 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</a:tr>
              <a:tr h="173211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sng" strike="noStrike">
                          <a:effectLst/>
                          <a:hlinkClick r:id="rId6"/>
                        </a:rPr>
                        <a:t>PCL</a:t>
                      </a:r>
                      <a:endParaRPr lang="en-US" sz="800" b="0" i="0" u="sng" strike="noStrike">
                        <a:solidFill>
                          <a:srgbClr val="0070C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Library</a:t>
                      </a:r>
                      <a:endParaRPr 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√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Professional</a:t>
                      </a:r>
                      <a:endParaRPr 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Free, $300/y</a:t>
                      </a:r>
                      <a:endParaRPr 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PC</a:t>
                      </a:r>
                      <a:endParaRPr 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</a:tr>
              <a:tr h="173211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sng" strike="noStrike">
                          <a:effectLst/>
                          <a:hlinkClick r:id="rId7"/>
                        </a:rPr>
                        <a:t>Recap</a:t>
                      </a:r>
                      <a:endParaRPr lang="en-US" sz="800" b="0" i="0" u="sng" strike="noStrike">
                        <a:solidFill>
                          <a:srgbClr val="0070C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√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Beginner</a:t>
                      </a:r>
                      <a:endParaRPr 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Free</a:t>
                      </a:r>
                      <a:endParaRPr 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Web</a:t>
                      </a:r>
                      <a:endParaRPr 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</a:tr>
              <a:tr h="173211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sng" strike="noStrike">
                          <a:effectLst/>
                          <a:hlinkClick r:id="rId8"/>
                        </a:rPr>
                        <a:t>Remake</a:t>
                      </a:r>
                      <a:endParaRPr lang="en-US" sz="800" b="0" i="0" u="sng" strike="noStrike">
                        <a:solidFill>
                          <a:srgbClr val="0070C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Editinig</a:t>
                      </a:r>
                      <a:endParaRPr 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√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√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√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√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√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√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Professional</a:t>
                      </a:r>
                      <a:endParaRPr 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Free, $300/y</a:t>
                      </a:r>
                      <a:endParaRPr 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PC</a:t>
                      </a:r>
                      <a:endParaRPr 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</a:tr>
              <a:tr h="173211"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sng" strike="noStrike">
                          <a:effectLst/>
                          <a:hlinkClick r:id="rId9"/>
                        </a:rPr>
                        <a:t>Repetier</a:t>
                      </a:r>
                      <a:endParaRPr lang="en-US" sz="800" b="0" i="0" u="sng" strike="noStrike">
                        <a:solidFill>
                          <a:srgbClr val="0563C1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Printing</a:t>
                      </a:r>
                      <a:endParaRPr 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√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√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√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Intermediate</a:t>
                      </a:r>
                      <a:endParaRPr 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Free</a:t>
                      </a:r>
                      <a:endParaRPr 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PC, Web</a:t>
                      </a:r>
                      <a:endParaRPr 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</a:tr>
              <a:tr h="173211"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sng" strike="noStrike">
                          <a:effectLst/>
                          <a:hlinkClick r:id="rId10"/>
                        </a:rPr>
                        <a:t>Sculptris</a:t>
                      </a:r>
                      <a:endParaRPr lang="en-US" sz="800" b="0" i="0" u="sng" strike="noStrike">
                        <a:solidFill>
                          <a:srgbClr val="0563C1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Design</a:t>
                      </a:r>
                      <a:endParaRPr 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√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√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Beginner</a:t>
                      </a:r>
                      <a:endParaRPr 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Free</a:t>
                      </a:r>
                      <a:endParaRPr 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PC</a:t>
                      </a:r>
                      <a:endParaRPr 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</a:tr>
              <a:tr h="173211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sng" strike="noStrike">
                          <a:effectLst/>
                          <a:hlinkClick r:id="rId11"/>
                        </a:rPr>
                        <a:t>Shapeshifter</a:t>
                      </a:r>
                      <a:endParaRPr lang="en-US" sz="800" b="0" i="0" u="sng" strike="noStrike">
                        <a:solidFill>
                          <a:srgbClr val="0070C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Design</a:t>
                      </a:r>
                      <a:endParaRPr 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√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√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Beginner</a:t>
                      </a:r>
                      <a:endParaRPr 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Free</a:t>
                      </a:r>
                      <a:endParaRPr 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Web</a:t>
                      </a:r>
                      <a:endParaRPr 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</a:tr>
              <a:tr h="173211"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sng" strike="noStrike">
                          <a:effectLst/>
                          <a:hlinkClick r:id="rId12"/>
                        </a:rPr>
                        <a:t>Simplify3D</a:t>
                      </a:r>
                      <a:endParaRPr lang="en-US" sz="800" b="0" i="0" u="sng" strike="noStrike">
                        <a:solidFill>
                          <a:srgbClr val="0563C1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Printing</a:t>
                      </a:r>
                      <a:endParaRPr 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√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√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√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√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√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Professional</a:t>
                      </a:r>
                      <a:endParaRPr 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$149 </a:t>
                      </a:r>
                      <a:endParaRPr 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PC</a:t>
                      </a:r>
                      <a:endParaRPr 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</a:tr>
              <a:tr h="173211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sng" strike="noStrike">
                          <a:effectLst/>
                          <a:hlinkClick r:id="rId13"/>
                        </a:rPr>
                        <a:t>SketchFab</a:t>
                      </a:r>
                      <a:endParaRPr lang="en-US" sz="800" b="0" i="0" u="sng" strike="noStrike">
                        <a:solidFill>
                          <a:srgbClr val="0070C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Viewer</a:t>
                      </a:r>
                      <a:endParaRPr 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√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Beginner</a:t>
                      </a:r>
                      <a:endParaRPr 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Free</a:t>
                      </a:r>
                      <a:endParaRPr 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Web</a:t>
                      </a:r>
                      <a:endParaRPr 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</a:tr>
              <a:tr h="173211"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sng" strike="noStrike">
                          <a:effectLst/>
                          <a:hlinkClick r:id="rId14"/>
                        </a:rPr>
                        <a:t>SketchUp</a:t>
                      </a:r>
                      <a:endParaRPr lang="en-US" sz="800" b="0" i="0" u="sng" strike="noStrike">
                        <a:solidFill>
                          <a:srgbClr val="0563C1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Design</a:t>
                      </a:r>
                      <a:endParaRPr 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√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√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Intermediate</a:t>
                      </a:r>
                      <a:endParaRPr 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Free</a:t>
                      </a:r>
                      <a:endParaRPr 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PC</a:t>
                      </a:r>
                      <a:endParaRPr 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</a:tr>
              <a:tr h="173211"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sng" strike="noStrike">
                          <a:effectLst/>
                          <a:hlinkClick r:id="rId15"/>
                        </a:rPr>
                        <a:t>Slic3r</a:t>
                      </a:r>
                      <a:endParaRPr lang="en-US" sz="800" b="0" i="0" u="sng" strike="noStrike">
                        <a:solidFill>
                          <a:srgbClr val="0563C1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Printing</a:t>
                      </a:r>
                      <a:endParaRPr 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√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√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√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√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Professional</a:t>
                      </a:r>
                      <a:endParaRPr 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Free</a:t>
                      </a:r>
                      <a:endParaRPr 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PC</a:t>
                      </a:r>
                      <a:endParaRPr 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</a:tr>
              <a:tr h="173211"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sng" strike="noStrike">
                          <a:effectLst/>
                          <a:hlinkClick r:id="rId16"/>
                        </a:rPr>
                        <a:t>TinkerCAD</a:t>
                      </a:r>
                      <a:endParaRPr lang="en-US" sz="800" b="0" i="0" u="sng" strike="noStrike">
                        <a:solidFill>
                          <a:srgbClr val="0563C1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Design</a:t>
                      </a:r>
                      <a:endParaRPr 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√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√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Beginner</a:t>
                      </a:r>
                      <a:endParaRPr 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Free</a:t>
                      </a:r>
                      <a:endParaRPr 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Web</a:t>
                      </a:r>
                      <a:endParaRPr 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</a:tr>
              <a:tr h="173211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sng" strike="noStrike">
                          <a:effectLst/>
                        </a:rPr>
                        <a:t>Vectary</a:t>
                      </a:r>
                      <a:endParaRPr lang="en-US" sz="800" b="0" i="0" u="sng" strike="noStrike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68" marR="6168" marT="6168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Design</a:t>
                      </a:r>
                      <a:endParaRPr 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√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√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Intermediate</a:t>
                      </a:r>
                      <a:endParaRPr 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Free</a:t>
                      </a:r>
                      <a:endParaRPr 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Web</a:t>
                      </a:r>
                      <a:endParaRPr 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</a:tr>
              <a:tr h="173211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sng" strike="noStrike">
                          <a:effectLst/>
                          <a:hlinkClick r:id="rId17"/>
                        </a:rPr>
                        <a:t>Visit</a:t>
                      </a:r>
                      <a:endParaRPr lang="en-US" sz="800" b="0" i="0" u="sng" strike="noStrike">
                        <a:solidFill>
                          <a:srgbClr val="0070C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Viewer</a:t>
                      </a:r>
                      <a:endParaRPr 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√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Professional</a:t>
                      </a:r>
                      <a:endParaRPr 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Free</a:t>
                      </a:r>
                      <a:endParaRPr 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PC</a:t>
                      </a:r>
                      <a:endParaRPr 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</a:tr>
              <a:tr h="173211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sng" strike="noStrike">
                          <a:effectLst/>
                          <a:hlinkClick r:id="rId18"/>
                        </a:rPr>
                        <a:t>VTK</a:t>
                      </a:r>
                      <a:endParaRPr lang="en-US" sz="800" b="0" i="0" u="sng" strike="noStrike">
                        <a:solidFill>
                          <a:srgbClr val="0070C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Library</a:t>
                      </a:r>
                      <a:endParaRPr 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√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Professional</a:t>
                      </a:r>
                      <a:endParaRPr 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Free, $300/y</a:t>
                      </a:r>
                      <a:endParaRPr 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PC</a:t>
                      </a:r>
                      <a:endParaRPr 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</a:tr>
              <a:tr h="173211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sng" strike="noStrike">
                          <a:effectLst/>
                          <a:hlinkClick r:id="rId19"/>
                        </a:rPr>
                        <a:t>VXmodel </a:t>
                      </a:r>
                      <a:endParaRPr lang="en-US" sz="800" b="0" i="0" u="sng" strike="noStrike">
                        <a:solidFill>
                          <a:srgbClr val="0070C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Editinig</a:t>
                      </a:r>
                      <a:endParaRPr 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√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√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√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√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√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√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Professional</a:t>
                      </a:r>
                      <a:endParaRPr 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Proprietary</a:t>
                      </a:r>
                      <a:endParaRPr 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PC</a:t>
                      </a:r>
                      <a:endParaRPr 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</a:tr>
              <a:tr h="173211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sng" strike="noStrike">
                          <a:effectLst/>
                          <a:hlinkClick r:id="rId20"/>
                        </a:rPr>
                        <a:t>Within</a:t>
                      </a:r>
                      <a:endParaRPr lang="en-US" sz="800" b="0" i="0" u="sng" strike="noStrike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68" marR="6168" marT="6168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Optimization</a:t>
                      </a:r>
                      <a:endParaRPr 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√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√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Professional</a:t>
                      </a:r>
                      <a:endParaRPr 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Proprietary</a:t>
                      </a:r>
                      <a:endParaRPr 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 dirty="0">
                          <a:effectLst/>
                        </a:rPr>
                        <a:t>PC</a:t>
                      </a:r>
                      <a:endParaRPr 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838200" y="1885447"/>
          <a:ext cx="10515601" cy="52423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97975"/>
                <a:gridCol w="678941"/>
                <a:gridCol w="299533"/>
                <a:gridCol w="429331"/>
                <a:gridCol w="519190"/>
                <a:gridCol w="419346"/>
                <a:gridCol w="289548"/>
                <a:gridCol w="479253"/>
                <a:gridCol w="383402"/>
                <a:gridCol w="519190"/>
                <a:gridCol w="413356"/>
                <a:gridCol w="429331"/>
                <a:gridCol w="349455"/>
                <a:gridCol w="319502"/>
                <a:gridCol w="299533"/>
                <a:gridCol w="399377"/>
                <a:gridCol w="323495"/>
                <a:gridCol w="818723"/>
                <a:gridCol w="858661"/>
                <a:gridCol w="988459"/>
              </a:tblGrid>
              <a:tr h="148020">
                <a:tc rowSpan="2">
                  <a:txBody>
                    <a:bodyPr/>
                    <a:lstStyle/>
                    <a:p>
                      <a:pPr algn="ctr" fontAlgn="t"/>
                      <a:r>
                        <a:rPr lang="en-US" sz="800" u="none" strike="noStrike" dirty="0">
                          <a:effectLst/>
                        </a:rPr>
                        <a:t>Software</a:t>
                      </a:r>
                      <a:endParaRPr lang="en-US" sz="800" b="1" i="0" u="none" strike="noStrike" dirty="0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 rowSpan="2">
                  <a:txBody>
                    <a:bodyPr/>
                    <a:lstStyle/>
                    <a:p>
                      <a:pPr algn="ctr" fontAlgn="t"/>
                      <a:r>
                        <a:rPr lang="en-US" sz="800" u="none" strike="noStrike">
                          <a:effectLst/>
                        </a:rPr>
                        <a:t>Function</a:t>
                      </a:r>
                      <a:endParaRPr lang="en-US" sz="800" b="1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 gridSpan="5">
                  <a:txBody>
                    <a:bodyPr/>
                    <a:lstStyle/>
                    <a:p>
                      <a:pPr algn="ctr" fontAlgn="t"/>
                      <a:r>
                        <a:rPr lang="en-US" sz="800" u="none" strike="noStrike">
                          <a:effectLst/>
                        </a:rPr>
                        <a:t>Geometry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t"/>
                      <a:r>
                        <a:rPr lang="en-US" sz="800" u="none" strike="noStrike">
                          <a:effectLst/>
                        </a:rPr>
                        <a:t>Modeling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algn="ctr" fontAlgn="t"/>
                      <a:r>
                        <a:rPr lang="en-US" sz="800" u="none" strike="noStrike">
                          <a:effectLst/>
                        </a:rPr>
                        <a:t>Manufacturing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t"/>
                      <a:r>
                        <a:rPr lang="en-US" sz="800" u="none" strike="noStrike">
                          <a:effectLst/>
                        </a:rPr>
                        <a:t>Level</a:t>
                      </a:r>
                      <a:endParaRPr lang="en-US" sz="800" b="1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 rowSpan="2">
                  <a:txBody>
                    <a:bodyPr/>
                    <a:lstStyle/>
                    <a:p>
                      <a:pPr algn="ctr" fontAlgn="t"/>
                      <a:r>
                        <a:rPr lang="en-US" sz="800" u="none" strike="noStrike">
                          <a:effectLst/>
                        </a:rPr>
                        <a:t>Price</a:t>
                      </a:r>
                      <a:endParaRPr lang="en-US" sz="800" b="1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 rowSpan="2">
                  <a:txBody>
                    <a:bodyPr/>
                    <a:lstStyle/>
                    <a:p>
                      <a:pPr algn="ctr" fontAlgn="t"/>
                      <a:r>
                        <a:rPr lang="en-US" sz="800" u="none" strike="noStrike">
                          <a:effectLst/>
                        </a:rPr>
                        <a:t>System</a:t>
                      </a:r>
                      <a:endParaRPr lang="en-US" sz="800" b="1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</a:tr>
              <a:tr h="37621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u="none" strike="noStrike">
                          <a:effectLst/>
                        </a:rPr>
                        <a:t>Voxel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u="none" strike="noStrike">
                          <a:effectLst/>
                        </a:rPr>
                        <a:t>Mesh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u="none" strike="noStrike">
                          <a:effectLst/>
                        </a:rPr>
                        <a:t>Polygon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u="none" strike="noStrike">
                          <a:effectLst/>
                        </a:rPr>
                        <a:t>Subdivision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u="none" strike="noStrike">
                          <a:effectLst/>
                        </a:rPr>
                        <a:t>NURBS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u="none" strike="noStrike">
                          <a:effectLst/>
                        </a:rPr>
                        <a:t>Block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u="none" strike="noStrike">
                          <a:effectLst/>
                        </a:rPr>
                        <a:t>Laminate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u="none" strike="noStrike">
                          <a:effectLst/>
                        </a:rPr>
                        <a:t>Clay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u="none" strike="noStrike">
                          <a:effectLst/>
                        </a:rPr>
                        <a:t>Parametric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u="none" strike="noStrike">
                          <a:effectLst/>
                        </a:rPr>
                        <a:t>STL Viwer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u="none" strike="noStrike">
                          <a:effectLst/>
                        </a:rPr>
                        <a:t>STL Checker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u="none" strike="noStrike">
                          <a:effectLst/>
                        </a:rPr>
                        <a:t>STL Repair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u="none" strike="noStrike">
                          <a:effectLst/>
                        </a:rPr>
                        <a:t>STL Eidtor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u="none" strike="noStrike">
                          <a:effectLst/>
                        </a:rPr>
                        <a:t>Slicer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u="none" strike="noStrike" dirty="0">
                          <a:effectLst/>
                        </a:rPr>
                        <a:t>Hosting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Title 1"/>
          <p:cNvSpPr txBox="1">
            <a:spLocks/>
          </p:cNvSpPr>
          <p:nvPr/>
        </p:nvSpPr>
        <p:spPr>
          <a:xfrm>
            <a:off x="1189008" y="15922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 smtClean="0">
                <a:solidFill>
                  <a:prstClr val="black"/>
                </a:solidFill>
              </a:rPr>
              <a:t>Competitive Analysis</a:t>
            </a:r>
            <a:endParaRPr lang="en-US" sz="3600" b="1" dirty="0">
              <a:solidFill>
                <a:prstClr val="black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2743200" y="560717"/>
            <a:ext cx="6996023" cy="5589917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prstClr val="black"/>
                </a:solidFill>
              </a:rPr>
              <a:t>Highlights of industry movement:</a:t>
            </a:r>
          </a:p>
          <a:p>
            <a:pPr algn="ctr"/>
            <a:endParaRPr lang="en-US" sz="2000" dirty="0">
              <a:solidFill>
                <a:prstClr val="black"/>
              </a:solidFill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prstClr val="black"/>
                </a:solidFill>
              </a:rPr>
              <a:t>Autodesk acquired 26 </a:t>
            </a:r>
          </a:p>
          <a:p>
            <a:pPr algn="ctr"/>
            <a:r>
              <a:rPr lang="en-US" sz="2000" dirty="0">
                <a:solidFill>
                  <a:prstClr val="black"/>
                </a:solidFill>
              </a:rPr>
              <a:t>CAD design companies in the last 6 years</a:t>
            </a:r>
          </a:p>
          <a:p>
            <a:pPr algn="ctr"/>
            <a:endParaRPr lang="en-US" sz="2000" dirty="0">
              <a:solidFill>
                <a:prstClr val="black"/>
              </a:solidFill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prstClr val="black"/>
                </a:solidFill>
              </a:rPr>
              <a:t>Lagoa</a:t>
            </a:r>
            <a:r>
              <a:rPr lang="en-US" sz="2000" dirty="0">
                <a:solidFill>
                  <a:prstClr val="black"/>
                </a:solidFill>
              </a:rPr>
              <a:t> raised 3 rounds in total of $8.4 M, was acquired by Autodesk on Nov 20, 2014 for $60M (Apr 2013 $1.6 M, Dec 2013 $5.3M, Feb 2014 $1.6M)</a:t>
            </a:r>
          </a:p>
          <a:p>
            <a:pPr algn="ctr"/>
            <a:endParaRPr lang="en-US" sz="2000" dirty="0">
              <a:solidFill>
                <a:prstClr val="black"/>
              </a:solidFill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prstClr val="black"/>
                </a:solidFill>
              </a:rPr>
              <a:t>TinkerCAD</a:t>
            </a:r>
            <a:r>
              <a:rPr lang="en-US" sz="2000" dirty="0">
                <a:solidFill>
                  <a:prstClr val="black"/>
                </a:solidFill>
              </a:rPr>
              <a:t> raised $1 M in round 1 in Nov 2011, was acquired by Autodesk on May 5, 2013 for unknown amount</a:t>
            </a:r>
          </a:p>
        </p:txBody>
      </p:sp>
    </p:spTree>
    <p:extLst>
      <p:ext uri="{BB962C8B-B14F-4D97-AF65-F5344CB8AC3E}">
        <p14:creationId xmlns:p14="http://schemas.microsoft.com/office/powerpoint/2010/main" val="405628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5532" y="235891"/>
            <a:ext cx="9905998" cy="1478570"/>
          </a:xfrm>
        </p:spPr>
        <p:txBody>
          <a:bodyPr/>
          <a:lstStyle/>
          <a:p>
            <a:r>
              <a:rPr lang="en-US" b="1" dirty="0" smtClean="0">
                <a:solidFill>
                  <a:schemeClr val="tx1"/>
                </a:solidFill>
              </a:rPr>
              <a:t>3D Printing Design Market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786442" y="1339238"/>
            <a:ext cx="7167113" cy="1628250"/>
          </a:xfrm>
        </p:spPr>
        <p:txBody>
          <a:bodyPr>
            <a:normAutofit/>
          </a:bodyPr>
          <a:lstStyle/>
          <a:p>
            <a:r>
              <a:rPr lang="en-US" sz="2000" dirty="0" smtClean="0"/>
              <a:t>3D printer is becoming a commodity </a:t>
            </a:r>
          </a:p>
          <a:p>
            <a:r>
              <a:rPr lang="en-US" sz="2000" dirty="0" smtClean="0"/>
              <a:t>300,000 3D printer sold in 2016</a:t>
            </a:r>
          </a:p>
          <a:p>
            <a:r>
              <a:rPr lang="en-US" sz="2000" dirty="0" smtClean="0"/>
              <a:t>3D printers to grow triple digit percentage in next 5 - 10 years</a:t>
            </a:r>
          </a:p>
          <a:p>
            <a:pPr marL="0" indent="0">
              <a:buNone/>
            </a:pPr>
            <a:endParaRPr lang="en-US" sz="2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773" y="4137260"/>
            <a:ext cx="4511616" cy="246236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5819" y="768823"/>
            <a:ext cx="3028680" cy="27690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0374" y="3537902"/>
            <a:ext cx="4740898" cy="316238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86442" y="2823404"/>
            <a:ext cx="6330350" cy="794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spcBef>
                <a:spcPts val="1000"/>
              </a:spcBef>
              <a:buSzPct val="125000"/>
              <a:buFont typeface="Courier New" panose="02070309020205020404" pitchFamily="49" charset="0"/>
              <a:buChar char="o"/>
            </a:pPr>
            <a:r>
              <a:rPr lang="en-US" sz="2000" b="1" dirty="0" smtClean="0"/>
              <a:t>Challenge: Easy-to-use </a:t>
            </a:r>
            <a:r>
              <a:rPr lang="en-US" sz="2000" b="1" dirty="0"/>
              <a:t>3D design </a:t>
            </a:r>
            <a:r>
              <a:rPr lang="en-US" sz="2000" b="1" dirty="0" smtClean="0"/>
              <a:t>tool </a:t>
            </a:r>
            <a:r>
              <a:rPr lang="en-US" sz="2000" b="1" dirty="0"/>
              <a:t>is much </a:t>
            </a:r>
            <a:r>
              <a:rPr lang="en-US" sz="2000" b="1" dirty="0" smtClean="0"/>
              <a:t>needed</a:t>
            </a:r>
            <a:endParaRPr lang="en-US" sz="20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786442" y="3604239"/>
            <a:ext cx="41713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>Other 3D image capture devices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5941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06261" y="187198"/>
            <a:ext cx="9905998" cy="1478570"/>
          </a:xfrm>
        </p:spPr>
        <p:txBody>
          <a:bodyPr/>
          <a:lstStyle/>
          <a:p>
            <a:r>
              <a:rPr lang="en-US" b="1" dirty="0" smtClean="0">
                <a:solidFill>
                  <a:schemeClr val="tx1"/>
                </a:solidFill>
              </a:rPr>
              <a:t>3D Image Capture </a:t>
            </a:r>
            <a:r>
              <a:rPr lang="en-US" b="1" dirty="0">
                <a:solidFill>
                  <a:schemeClr val="tx1"/>
                </a:solidFill>
              </a:rPr>
              <a:t>D</a:t>
            </a:r>
            <a:r>
              <a:rPr lang="en-US" b="1" dirty="0" smtClean="0">
                <a:solidFill>
                  <a:schemeClr val="tx1"/>
                </a:solidFill>
              </a:rPr>
              <a:t>evices 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36608" y="1607778"/>
            <a:ext cx="5321060" cy="4351338"/>
          </a:xfrm>
        </p:spPr>
        <p:txBody>
          <a:bodyPr>
            <a:noAutofit/>
          </a:bodyPr>
          <a:lstStyle/>
          <a:p>
            <a:r>
              <a:rPr lang="en-US" sz="2600" dirty="0" err="1"/>
              <a:t>Largan</a:t>
            </a:r>
            <a:r>
              <a:rPr lang="en-US" sz="2600" dirty="0"/>
              <a:t> Precision, one of the current suppliers for the iPhone's camera lens component, </a:t>
            </a:r>
            <a:r>
              <a:rPr lang="en-US" sz="2600" dirty="0" smtClean="0"/>
              <a:t>confirmed </a:t>
            </a:r>
            <a:r>
              <a:rPr lang="en-US" sz="2600" dirty="0"/>
              <a:t>that it will ship lenses for 3D sensing modules in the second half of 2017, suggesting inclusion in the next-generation "iPhone 8." The confirmation comes from </a:t>
            </a:r>
            <a:r>
              <a:rPr lang="en-US" sz="2600" dirty="0" err="1"/>
              <a:t>Largan</a:t>
            </a:r>
            <a:r>
              <a:rPr lang="en-US" sz="2600" dirty="0"/>
              <a:t> CEO Adam Lin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9195" y="1389932"/>
            <a:ext cx="4939894" cy="4787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715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2119888" y="838200"/>
            <a:ext cx="9147175" cy="5791200"/>
            <a:chOff x="-2793" y="1066800"/>
            <a:chExt cx="9147175" cy="5791200"/>
          </a:xfrm>
        </p:grpSpPr>
        <p:sp>
          <p:nvSpPr>
            <p:cNvPr id="5" name="Rectangle 4"/>
            <p:cNvSpPr/>
            <p:nvPr/>
          </p:nvSpPr>
          <p:spPr>
            <a:xfrm>
              <a:off x="3947542" y="4157980"/>
              <a:ext cx="5188585" cy="2700020"/>
            </a:xfrm>
            <a:prstGeom prst="rect">
              <a:avLst/>
            </a:prstGeom>
            <a:blipFill dpi="0" rotWithShape="1">
              <a:blip r:embed="rId2">
                <a:alphaModFix amt="65000"/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-2793" y="3124200"/>
              <a:ext cx="3950335" cy="3733800"/>
            </a:xfrm>
            <a:prstGeom prst="rect">
              <a:avLst/>
            </a:prstGeom>
            <a:blipFill dpi="0" rotWithShape="1">
              <a:blip r:embed="rId3">
                <a:alphaModFix amt="65000"/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 l="-36000" r="-33000"/>
              </a:stretch>
            </a:blipFill>
            <a:ln>
              <a:solidFill>
                <a:schemeClr val="tx2"/>
              </a:solidFill>
            </a:ln>
            <a:effectLst>
              <a:glow rad="127000">
                <a:srgbClr val="FF0000"/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/>
              <a:endParaRPr lang="en-US">
                <a:sym typeface="+mn-ea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-253" y="1066800"/>
              <a:ext cx="3948430" cy="2057400"/>
            </a:xfrm>
            <a:prstGeom prst="rect">
              <a:avLst/>
            </a:prstGeom>
            <a:blipFill dpi="0" rotWithShape="1">
              <a:blip r:embed="rId4">
                <a:alphaModFix amt="65000"/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 l="-33336" r="-2775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3947542" y="1066800"/>
              <a:ext cx="5196840" cy="3091180"/>
            </a:xfrm>
            <a:prstGeom prst="rect">
              <a:avLst/>
            </a:prstGeom>
            <a:blipFill dpi="0" rotWithShape="1">
              <a:blip r:embed="rId5">
                <a:alphaModFix amt="65000"/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a:blipFill>
            <a:ln>
              <a:solidFill>
                <a:schemeClr val="tx2"/>
              </a:solidFill>
            </a:ln>
            <a:effectLst>
              <a:glow rad="127000">
                <a:srgbClr val="FF0000"/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Rectangle 8"/>
          <p:cNvSpPr/>
          <p:nvPr/>
        </p:nvSpPr>
        <p:spPr>
          <a:xfrm>
            <a:off x="3529271" y="1716760"/>
            <a:ext cx="1414462" cy="524199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anose="020B0503020204020204" pitchFamily="34" charset="0"/>
              </a:rPr>
              <a:t>3D </a:t>
            </a:r>
            <a:r>
              <a:rPr lang="en-US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anose="020B0503020204020204" pitchFamily="34" charset="0"/>
              </a:rPr>
              <a:t>Scanning</a:t>
            </a:r>
          </a:p>
          <a:p>
            <a:pPr algn="ctr"/>
            <a:r>
              <a:rPr lang="en-US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anose="020B0503020204020204" pitchFamily="34" charset="0"/>
              </a:rPr>
              <a:t>(3D Model)</a:t>
            </a:r>
            <a:endParaRPr lang="en-US" sz="11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 panose="020B0503020204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432004" y="1828800"/>
            <a:ext cx="1828800" cy="3048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anose="020B0503020204020204" pitchFamily="34" charset="0"/>
              </a:rPr>
              <a:t>3D </a:t>
            </a:r>
            <a:r>
              <a:rPr lang="en-US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anose="020B0503020204020204" pitchFamily="34" charset="0"/>
              </a:rPr>
              <a:t>Model Editing</a:t>
            </a:r>
            <a:endParaRPr lang="en-US" sz="11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 panose="020B050302020402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806895" y="2667000"/>
            <a:ext cx="1219200" cy="3048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anose="020B0503020204020204" pitchFamily="34" charset="0"/>
              </a:rPr>
              <a:t>Mesh Editing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445719" y="2667000"/>
            <a:ext cx="1219200" cy="3048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anose="020B0503020204020204" pitchFamily="34" charset="0"/>
              </a:rPr>
              <a:t>Mesh Repair</a:t>
            </a:r>
          </a:p>
        </p:txBody>
      </p:sp>
      <p:sp>
        <p:nvSpPr>
          <p:cNvPr id="13" name="Rectangle 12"/>
          <p:cNvSpPr/>
          <p:nvPr/>
        </p:nvSpPr>
        <p:spPr>
          <a:xfrm>
            <a:off x="9168071" y="2667000"/>
            <a:ext cx="1219200" cy="3048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anose="020B0503020204020204" pitchFamily="34" charset="0"/>
              </a:rPr>
              <a:t>Mesh Validation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541845" y="5410511"/>
            <a:ext cx="1411857" cy="3048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r>
              <a:rPr lang="en-US" sz="1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anose="020B0503020204020204" pitchFamily="34" charset="0"/>
                <a:sym typeface="+mn-ea"/>
              </a:rPr>
              <a:t>G-Code Generation</a:t>
            </a:r>
          </a:p>
        </p:txBody>
      </p:sp>
      <p:sp>
        <p:nvSpPr>
          <p:cNvPr id="15" name="Rectangle 14"/>
          <p:cNvSpPr/>
          <p:nvPr/>
        </p:nvSpPr>
        <p:spPr>
          <a:xfrm>
            <a:off x="3592771" y="5952801"/>
            <a:ext cx="1107058" cy="3048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r>
              <a:rPr lang="en-US" sz="1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anose="020B0503020204020204" pitchFamily="34" charset="0"/>
                <a:sym typeface="+mn-ea"/>
              </a:rPr>
              <a:t>Mesh Slicing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072072" y="4648200"/>
            <a:ext cx="2107565" cy="3048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r>
              <a:rPr lang="en-US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anose="020B0503020204020204" pitchFamily="34" charset="0"/>
                <a:sym typeface="+mn-ea"/>
              </a:rPr>
              <a:t>3D Preprocessing</a:t>
            </a:r>
            <a:endParaRPr lang="en-US" sz="11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 panose="020B0503020204020204" pitchFamily="34" charset="0"/>
              <a:sym typeface="+mn-ea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8450641" y="3429000"/>
            <a:ext cx="1022230" cy="3048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anose="020B0503020204020204" pitchFamily="34" charset="0"/>
              </a:rPr>
              <a:t>Sculpturing</a:t>
            </a:r>
          </a:p>
        </p:txBody>
      </p:sp>
      <p:sp>
        <p:nvSpPr>
          <p:cNvPr id="18" name="Rectangle 17"/>
          <p:cNvSpPr/>
          <p:nvPr/>
        </p:nvSpPr>
        <p:spPr>
          <a:xfrm>
            <a:off x="7307641" y="3429000"/>
            <a:ext cx="990600" cy="3048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anose="020B0503020204020204" pitchFamily="34" charset="0"/>
              </a:rPr>
              <a:t>Modeling</a:t>
            </a:r>
          </a:p>
        </p:txBody>
      </p:sp>
      <p:cxnSp>
        <p:nvCxnSpPr>
          <p:cNvPr id="19" name="Straight Arrow Connector 18"/>
          <p:cNvCxnSpPr>
            <a:stCxn id="9" idx="3"/>
            <a:endCxn id="10" idx="1"/>
          </p:cNvCxnSpPr>
          <p:nvPr/>
        </p:nvCxnSpPr>
        <p:spPr>
          <a:xfrm>
            <a:off x="4943733" y="1978860"/>
            <a:ext cx="2488271" cy="2340"/>
          </a:xfrm>
          <a:prstGeom prst="straightConnector1">
            <a:avLst/>
          </a:prstGeom>
          <a:ln>
            <a:solidFill>
              <a:schemeClr val="bg1"/>
            </a:solidFill>
            <a:tailEnd type="triangl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0" idx="2"/>
            <a:endCxn id="12" idx="0"/>
          </p:cNvCxnSpPr>
          <p:nvPr/>
        </p:nvCxnSpPr>
        <p:spPr>
          <a:xfrm flipH="1">
            <a:off x="7131650" y="2133600"/>
            <a:ext cx="1290955" cy="533400"/>
          </a:xfrm>
          <a:prstGeom prst="line">
            <a:avLst/>
          </a:prstGeom>
          <a:ln>
            <a:solidFill>
              <a:schemeClr val="bg1"/>
            </a:solidFill>
            <a:tailEnd type="triangl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10" idx="2"/>
            <a:endCxn id="13" idx="0"/>
          </p:cNvCxnSpPr>
          <p:nvPr/>
        </p:nvCxnSpPr>
        <p:spPr>
          <a:xfrm>
            <a:off x="8422604" y="2133600"/>
            <a:ext cx="1431290" cy="533400"/>
          </a:xfrm>
          <a:prstGeom prst="line">
            <a:avLst/>
          </a:prstGeom>
          <a:ln>
            <a:solidFill>
              <a:schemeClr val="bg1"/>
            </a:solidFill>
            <a:headEnd type="triangl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11" idx="2"/>
            <a:endCxn id="17" idx="0"/>
          </p:cNvCxnSpPr>
          <p:nvPr/>
        </p:nvCxnSpPr>
        <p:spPr>
          <a:xfrm>
            <a:off x="8492696" y="2971800"/>
            <a:ext cx="545465" cy="457200"/>
          </a:xfrm>
          <a:prstGeom prst="line">
            <a:avLst/>
          </a:prstGeom>
          <a:ln>
            <a:solidFill>
              <a:schemeClr val="bg1"/>
            </a:solidFill>
            <a:prstDash val="dash"/>
            <a:headEnd type="triangle" w="med" len="med"/>
            <a:tailEnd type="triangl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11" idx="2"/>
            <a:endCxn id="18" idx="0"/>
          </p:cNvCxnSpPr>
          <p:nvPr/>
        </p:nvCxnSpPr>
        <p:spPr>
          <a:xfrm flipH="1">
            <a:off x="7879285" y="2971800"/>
            <a:ext cx="613410" cy="457200"/>
          </a:xfrm>
          <a:prstGeom prst="line">
            <a:avLst/>
          </a:prstGeom>
          <a:ln>
            <a:solidFill>
              <a:schemeClr val="bg1"/>
            </a:solidFill>
            <a:prstDash val="dash"/>
            <a:headEnd type="triangle" w="med" len="med"/>
            <a:tailEnd type="triangl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6" idx="2"/>
            <a:endCxn id="14" idx="0"/>
          </p:cNvCxnSpPr>
          <p:nvPr/>
        </p:nvCxnSpPr>
        <p:spPr>
          <a:xfrm>
            <a:off x="4126137" y="4953000"/>
            <a:ext cx="1122045" cy="457200"/>
          </a:xfrm>
          <a:prstGeom prst="line">
            <a:avLst/>
          </a:prstGeom>
          <a:ln>
            <a:solidFill>
              <a:schemeClr val="bg1"/>
            </a:solidFill>
            <a:headEnd type="triangl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2" idx="3"/>
            <a:endCxn id="11" idx="1"/>
          </p:cNvCxnSpPr>
          <p:nvPr/>
        </p:nvCxnSpPr>
        <p:spPr>
          <a:xfrm>
            <a:off x="7665027" y="2819400"/>
            <a:ext cx="141605" cy="0"/>
          </a:xfrm>
          <a:prstGeom prst="line">
            <a:avLst/>
          </a:prstGeom>
          <a:ln>
            <a:solidFill>
              <a:schemeClr val="bg1"/>
            </a:solidFill>
            <a:tailEnd type="triangl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11" idx="3"/>
            <a:endCxn id="13" idx="1"/>
          </p:cNvCxnSpPr>
          <p:nvPr/>
        </p:nvCxnSpPr>
        <p:spPr>
          <a:xfrm>
            <a:off x="9025831" y="2819400"/>
            <a:ext cx="142240" cy="0"/>
          </a:xfrm>
          <a:prstGeom prst="line">
            <a:avLst/>
          </a:prstGeom>
          <a:ln>
            <a:solidFill>
              <a:schemeClr val="bg1"/>
            </a:solidFill>
            <a:tailEnd type="triangl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15" idx="3"/>
            <a:endCxn id="14" idx="2"/>
          </p:cNvCxnSpPr>
          <p:nvPr/>
        </p:nvCxnSpPr>
        <p:spPr>
          <a:xfrm flipV="1">
            <a:off x="4699576" y="5715000"/>
            <a:ext cx="548640" cy="389890"/>
          </a:xfrm>
          <a:prstGeom prst="line">
            <a:avLst/>
          </a:prstGeom>
          <a:ln>
            <a:solidFill>
              <a:schemeClr val="bg1"/>
            </a:solidFill>
            <a:tailEnd type="triangl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7768386" y="4648200"/>
            <a:ext cx="1295400" cy="30480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anose="020B0503020204020204" pitchFamily="34" charset="0"/>
              </a:rPr>
              <a:t>3D Printing</a:t>
            </a:r>
          </a:p>
        </p:txBody>
      </p:sp>
      <p:cxnSp>
        <p:nvCxnSpPr>
          <p:cNvPr id="29" name="Straight Arrow Connector 28"/>
          <p:cNvCxnSpPr>
            <a:stCxn id="16" idx="2"/>
            <a:endCxn id="32" idx="0"/>
          </p:cNvCxnSpPr>
          <p:nvPr/>
        </p:nvCxnSpPr>
        <p:spPr>
          <a:xfrm flipH="1">
            <a:off x="3167957" y="4953000"/>
            <a:ext cx="958215" cy="457200"/>
          </a:xfrm>
          <a:prstGeom prst="straightConnector1">
            <a:avLst/>
          </a:prstGeom>
          <a:ln>
            <a:solidFill>
              <a:schemeClr val="bg1"/>
            </a:solidFill>
            <a:tailEnd type="triangl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10" idx="3"/>
            <a:endCxn id="16" idx="0"/>
          </p:cNvCxnSpPr>
          <p:nvPr/>
        </p:nvCxnSpPr>
        <p:spPr>
          <a:xfrm flipH="1">
            <a:off x="4126171" y="1981200"/>
            <a:ext cx="5134610" cy="2667000"/>
          </a:xfrm>
          <a:prstGeom prst="bentConnector4">
            <a:avLst>
              <a:gd name="adj1" fmla="val -27244"/>
              <a:gd name="adj2" fmla="val 72642"/>
            </a:avLst>
          </a:prstGeom>
          <a:ln>
            <a:solidFill>
              <a:schemeClr val="bg1"/>
            </a:solidFill>
            <a:tailEnd type="triangl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10269746" y="914888"/>
            <a:ext cx="914400" cy="914400"/>
          </a:xfrm>
          <a:prstGeom prst="ellipse">
            <a:avLst/>
          </a:prstGeom>
          <a:blipFill>
            <a:blip r:embed="rId6"/>
            <a:stretch>
              <a:fillRect l="-33336" r="-2775"/>
            </a:stretch>
          </a:blipFill>
          <a:ln>
            <a:noFill/>
          </a:ln>
          <a:effectLst>
            <a:glow rad="228600">
              <a:schemeClr val="accent2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2231332" y="5410200"/>
            <a:ext cx="1872615" cy="3048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r>
              <a:rPr lang="en-US" sz="1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anose="020B0503020204020204" pitchFamily="34" charset="0"/>
                <a:sym typeface="+mn-ea"/>
              </a:rPr>
              <a:t>Design for Manufacturing</a:t>
            </a:r>
          </a:p>
        </p:txBody>
      </p:sp>
      <p:cxnSp>
        <p:nvCxnSpPr>
          <p:cNvPr id="33" name="Straight Arrow Connector 32"/>
          <p:cNvCxnSpPr>
            <a:stCxn id="32" idx="2"/>
            <a:endCxn id="15" idx="1"/>
          </p:cNvCxnSpPr>
          <p:nvPr/>
        </p:nvCxnSpPr>
        <p:spPr>
          <a:xfrm>
            <a:off x="3167957" y="5715000"/>
            <a:ext cx="424815" cy="389890"/>
          </a:xfrm>
          <a:prstGeom prst="straightConnector1">
            <a:avLst/>
          </a:prstGeom>
          <a:ln>
            <a:solidFill>
              <a:schemeClr val="bg1"/>
            </a:solidFill>
            <a:tailEnd type="triangl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16" idx="3"/>
            <a:endCxn id="28" idx="1"/>
          </p:cNvCxnSpPr>
          <p:nvPr/>
        </p:nvCxnSpPr>
        <p:spPr>
          <a:xfrm>
            <a:off x="5179637" y="4800600"/>
            <a:ext cx="2588895" cy="0"/>
          </a:xfrm>
          <a:prstGeom prst="straightConnector1">
            <a:avLst/>
          </a:prstGeom>
          <a:ln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5" name="Oval 34"/>
          <p:cNvSpPr/>
          <p:nvPr/>
        </p:nvSpPr>
        <p:spPr>
          <a:xfrm>
            <a:off x="2310195" y="3091180"/>
            <a:ext cx="914400" cy="914400"/>
          </a:xfrm>
          <a:prstGeom prst="ellipse">
            <a:avLst/>
          </a:prstGeom>
          <a:blipFill rotWithShape="1">
            <a:blip r:embed="rId7"/>
            <a:stretch>
              <a:fillRect l="-33336" r="-2775"/>
            </a:stretch>
          </a:blipFill>
          <a:ln>
            <a:noFill/>
          </a:ln>
          <a:effectLst>
            <a:glow rad="228600">
              <a:srgbClr val="C00000">
                <a:alpha val="40000"/>
              </a:srgb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881480" y="87836"/>
            <a:ext cx="5072222" cy="7571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fontAlgn="ctr">
              <a:lnSpc>
                <a:spcPct val="120000"/>
              </a:lnSpc>
            </a:pPr>
            <a:r>
              <a:rPr lang="en-US" sz="3600" b="1" cap="all" dirty="0" smtClean="0">
                <a:latin typeface="+mj-lt"/>
                <a:ea typeface="+mj-ea"/>
                <a:cs typeface="+mj-cs"/>
                <a:sym typeface="+mn-ea"/>
              </a:rPr>
              <a:t>3D PRINTING Process</a:t>
            </a:r>
            <a:endParaRPr lang="en-US" sz="3600" b="1" cap="all" dirty="0">
              <a:latin typeface="+mj-lt"/>
              <a:ea typeface="+mj-ea"/>
              <a:cs typeface="+mj-cs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04836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9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2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28" grpId="0" animBg="1"/>
      <p:bldP spid="31" grpId="0" animBg="1"/>
      <p:bldP spid="32" grpId="0" animBg="1"/>
      <p:bldP spid="3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/>
          <p:cNvGrpSpPr/>
          <p:nvPr/>
        </p:nvGrpSpPr>
        <p:grpSpPr>
          <a:xfrm>
            <a:off x="2801621" y="1078865"/>
            <a:ext cx="3195955" cy="5036820"/>
            <a:chOff x="1052" y="1699"/>
            <a:chExt cx="5033" cy="7932"/>
          </a:xfrm>
        </p:grpSpPr>
        <p:pic>
          <p:nvPicPr>
            <p:cNvPr id="5" name="Picture 4" descr="51+Ds3f7nLL._AC_SL1205_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53" y="1699"/>
              <a:ext cx="3070" cy="1560"/>
            </a:xfrm>
            <a:prstGeom prst="rect">
              <a:avLst/>
            </a:prstGeom>
          </p:spPr>
        </p:pic>
        <p:pic>
          <p:nvPicPr>
            <p:cNvPr id="6" name="Picture 5" descr="sense2_buynow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52" y="3379"/>
              <a:ext cx="3069" cy="2125"/>
            </a:xfrm>
            <a:prstGeom prst="rect">
              <a:avLst/>
            </a:prstGeom>
          </p:spPr>
        </p:pic>
        <p:pic>
          <p:nvPicPr>
            <p:cNvPr id="7" name="Picture 6" descr="isense_features_upgradeipad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53" y="5624"/>
              <a:ext cx="3069" cy="1944"/>
            </a:xfrm>
            <a:prstGeom prst="rect">
              <a:avLst/>
            </a:prstGeom>
          </p:spPr>
        </p:pic>
        <p:pic>
          <p:nvPicPr>
            <p:cNvPr id="8" name="Picture 7" descr="Structure-Sensor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53" y="7688"/>
              <a:ext cx="3068" cy="1943"/>
            </a:xfrm>
            <a:prstGeom prst="rect">
              <a:avLst/>
            </a:prstGeom>
          </p:spPr>
        </p:pic>
        <p:sp>
          <p:nvSpPr>
            <p:cNvPr id="14" name="Text Box 13"/>
            <p:cNvSpPr txBox="1"/>
            <p:nvPr/>
          </p:nvSpPr>
          <p:spPr>
            <a:xfrm>
              <a:off x="4119" y="2285"/>
              <a:ext cx="1408" cy="4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Corbel" panose="020B0503020204020204" pitchFamily="34" charset="0"/>
                </a:rPr>
                <a:t>XBOX ONE</a:t>
              </a:r>
            </a:p>
          </p:txBody>
        </p:sp>
        <p:sp>
          <p:nvSpPr>
            <p:cNvPr id="15" name="Text Box 14"/>
            <p:cNvSpPr txBox="1"/>
            <p:nvPr/>
          </p:nvSpPr>
          <p:spPr>
            <a:xfrm>
              <a:off x="4119" y="4111"/>
              <a:ext cx="894" cy="4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Corbel" panose="020B0503020204020204" pitchFamily="34" charset="0"/>
                </a:rPr>
                <a:t>Sense</a:t>
              </a:r>
            </a:p>
          </p:txBody>
        </p:sp>
        <p:sp>
          <p:nvSpPr>
            <p:cNvPr id="16" name="Text Box 15"/>
            <p:cNvSpPr txBox="1"/>
            <p:nvPr/>
          </p:nvSpPr>
          <p:spPr>
            <a:xfrm>
              <a:off x="4119" y="6266"/>
              <a:ext cx="950" cy="4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err="1">
                  <a:latin typeface="Corbel" panose="020B0503020204020204" pitchFamily="34" charset="0"/>
                </a:rPr>
                <a:t>iSense</a:t>
              </a:r>
              <a:endParaRPr lang="en-US" sz="1200" dirty="0">
                <a:latin typeface="Corbel" panose="020B0503020204020204" pitchFamily="34" charset="0"/>
              </a:endParaRPr>
            </a:p>
          </p:txBody>
        </p:sp>
        <p:sp>
          <p:nvSpPr>
            <p:cNvPr id="17" name="Text Box 16"/>
            <p:cNvSpPr txBox="1"/>
            <p:nvPr/>
          </p:nvSpPr>
          <p:spPr>
            <a:xfrm>
              <a:off x="4119" y="8329"/>
              <a:ext cx="1966" cy="4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rbel" panose="020B0503020204020204" pitchFamily="34" charset="0"/>
                </a:rPr>
                <a:t>Structure </a:t>
              </a:r>
              <a:r>
                <a:rPr lang="en-US" sz="1200" dirty="0">
                  <a:latin typeface="Corbel" panose="020B0503020204020204" pitchFamily="34" charset="0"/>
                </a:rPr>
                <a:t>Sensor</a:t>
              </a: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6352541" y="1078865"/>
            <a:ext cx="3222625" cy="5036820"/>
            <a:chOff x="7844" y="1699"/>
            <a:chExt cx="5075" cy="7932"/>
          </a:xfrm>
        </p:grpSpPr>
        <p:pic>
          <p:nvPicPr>
            <p:cNvPr id="9" name="Picture 8" descr="xyz-3d-scanner-review-product-close-up-1024x56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844" y="1699"/>
              <a:ext cx="3070" cy="1560"/>
            </a:xfrm>
            <a:prstGeom prst="rect">
              <a:avLst/>
            </a:prstGeom>
          </p:spPr>
        </p:pic>
        <p:pic>
          <p:nvPicPr>
            <p:cNvPr id="10" name="Picture 9" descr="bevel-3d-photography-4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844" y="3379"/>
              <a:ext cx="3069" cy="2125"/>
            </a:xfrm>
            <a:prstGeom prst="rect">
              <a:avLst/>
            </a:prstGeom>
          </p:spPr>
        </p:pic>
        <p:pic>
          <p:nvPicPr>
            <p:cNvPr id="11" name="Picture 10" descr="gsmarena_001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844" y="5624"/>
              <a:ext cx="3070" cy="1944"/>
            </a:xfrm>
            <a:prstGeom prst="rect">
              <a:avLst/>
            </a:prstGeom>
          </p:spPr>
        </p:pic>
        <p:pic>
          <p:nvPicPr>
            <p:cNvPr id="12" name="Picture 11" descr="iphone_8_render_2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844" y="7688"/>
              <a:ext cx="3070" cy="1943"/>
            </a:xfrm>
            <a:prstGeom prst="rect">
              <a:avLst/>
            </a:prstGeom>
          </p:spPr>
        </p:pic>
        <p:sp>
          <p:nvSpPr>
            <p:cNvPr id="18" name="Text Box 17"/>
            <p:cNvSpPr txBox="1"/>
            <p:nvPr/>
          </p:nvSpPr>
          <p:spPr>
            <a:xfrm>
              <a:off x="11039" y="2285"/>
              <a:ext cx="1880" cy="4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>
                  <a:solidFill>
                    <a:schemeClr val="bg1"/>
                  </a:solidFill>
                  <a:latin typeface="Corbel" panose="020B0503020204020204" pitchFamily="34" charset="0"/>
                </a:rPr>
                <a:t>XYZ 3D Scanner</a:t>
              </a:r>
            </a:p>
          </p:txBody>
        </p:sp>
        <p:sp>
          <p:nvSpPr>
            <p:cNvPr id="19" name="Text Box 18"/>
            <p:cNvSpPr txBox="1"/>
            <p:nvPr/>
          </p:nvSpPr>
          <p:spPr>
            <a:xfrm>
              <a:off x="11039" y="4111"/>
              <a:ext cx="1702" cy="4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>
                  <a:solidFill>
                    <a:schemeClr val="bg1"/>
                  </a:solidFill>
                  <a:latin typeface="Corbel" panose="020B0503020204020204" pitchFamily="34" charset="0"/>
                </a:rPr>
                <a:t>Bevel Scanner</a:t>
              </a:r>
            </a:p>
          </p:txBody>
        </p:sp>
        <p:sp>
          <p:nvSpPr>
            <p:cNvPr id="20" name="Text Box 19"/>
            <p:cNvSpPr txBox="1"/>
            <p:nvPr/>
          </p:nvSpPr>
          <p:spPr>
            <a:xfrm>
              <a:off x="11039" y="6266"/>
              <a:ext cx="1644" cy="4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>
                  <a:solidFill>
                    <a:schemeClr val="bg1"/>
                  </a:solidFill>
                  <a:latin typeface="Corbel" panose="020B0503020204020204" pitchFamily="34" charset="0"/>
                </a:rPr>
                <a:t>Project Tango</a:t>
              </a:r>
            </a:p>
          </p:txBody>
        </p:sp>
        <p:sp>
          <p:nvSpPr>
            <p:cNvPr id="21" name="Text Box 20"/>
            <p:cNvSpPr txBox="1"/>
            <p:nvPr/>
          </p:nvSpPr>
          <p:spPr>
            <a:xfrm>
              <a:off x="11039" y="8329"/>
              <a:ext cx="983" cy="4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>
                  <a:solidFill>
                    <a:schemeClr val="bg1"/>
                  </a:solidFill>
                  <a:latin typeface="Corbel" panose="020B0503020204020204" pitchFamily="34" charset="0"/>
                </a:rPr>
                <a:t>iPhone</a:t>
              </a:r>
            </a:p>
          </p:txBody>
        </p:sp>
        <p:sp>
          <p:nvSpPr>
            <p:cNvPr id="22" name="Text Box 21"/>
            <p:cNvSpPr txBox="1"/>
            <p:nvPr/>
          </p:nvSpPr>
          <p:spPr>
            <a:xfrm>
              <a:off x="11039" y="2285"/>
              <a:ext cx="1880" cy="4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Corbel" panose="020B0503020204020204" pitchFamily="34" charset="0"/>
                </a:rPr>
                <a:t>XYZ 3D Scanner</a:t>
              </a:r>
            </a:p>
          </p:txBody>
        </p:sp>
        <p:sp>
          <p:nvSpPr>
            <p:cNvPr id="23" name="Text Box 22"/>
            <p:cNvSpPr txBox="1"/>
            <p:nvPr/>
          </p:nvSpPr>
          <p:spPr>
            <a:xfrm>
              <a:off x="11039" y="4111"/>
              <a:ext cx="1702" cy="4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Corbel" panose="020B0503020204020204" pitchFamily="34" charset="0"/>
                </a:rPr>
                <a:t>Bevel Scanner</a:t>
              </a:r>
            </a:p>
          </p:txBody>
        </p:sp>
        <p:sp>
          <p:nvSpPr>
            <p:cNvPr id="24" name="Text Box 23"/>
            <p:cNvSpPr txBox="1"/>
            <p:nvPr/>
          </p:nvSpPr>
          <p:spPr>
            <a:xfrm>
              <a:off x="11039" y="6266"/>
              <a:ext cx="1644" cy="4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Corbel" panose="020B0503020204020204" pitchFamily="34" charset="0"/>
                </a:rPr>
                <a:t>Project Tango</a:t>
              </a:r>
            </a:p>
          </p:txBody>
        </p:sp>
        <p:sp>
          <p:nvSpPr>
            <p:cNvPr id="25" name="Text Box 24"/>
            <p:cNvSpPr txBox="1"/>
            <p:nvPr/>
          </p:nvSpPr>
          <p:spPr>
            <a:xfrm>
              <a:off x="11039" y="8329"/>
              <a:ext cx="983" cy="4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Corbel" panose="020B0503020204020204" pitchFamily="34" charset="0"/>
                </a:rPr>
                <a:t>iPhone</a:t>
              </a:r>
            </a:p>
          </p:txBody>
        </p:sp>
      </p:grpSp>
      <p:sp>
        <p:nvSpPr>
          <p:cNvPr id="2" name="Rectangle 1"/>
          <p:cNvSpPr/>
          <p:nvPr/>
        </p:nvSpPr>
        <p:spPr>
          <a:xfrm>
            <a:off x="1540892" y="190599"/>
            <a:ext cx="537038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cap="all" dirty="0">
                <a:latin typeface="+mj-lt"/>
                <a:ea typeface="+mj-ea"/>
                <a:cs typeface="+mj-cs"/>
              </a:rPr>
              <a:t>3D SCANNING </a:t>
            </a:r>
            <a:r>
              <a:rPr lang="en-US" sz="3600" b="1" cap="all" dirty="0" smtClean="0">
                <a:latin typeface="+mj-lt"/>
                <a:ea typeface="+mj-ea"/>
                <a:cs typeface="+mj-cs"/>
              </a:rPr>
              <a:t>Devices</a:t>
            </a:r>
            <a:endParaRPr lang="en-US" sz="3600" b="1" cap="all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27789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/>
          <p:cNvGrpSpPr/>
          <p:nvPr/>
        </p:nvGrpSpPr>
        <p:grpSpPr>
          <a:xfrm>
            <a:off x="1524000" y="1118558"/>
            <a:ext cx="9144000" cy="5257800"/>
            <a:chOff x="-1" y="1065320"/>
            <a:chExt cx="9144001" cy="5792682"/>
          </a:xfrm>
        </p:grpSpPr>
        <p:sp>
          <p:nvSpPr>
            <p:cNvPr id="36" name="Rectangle 35"/>
            <p:cNvSpPr/>
            <p:nvPr/>
          </p:nvSpPr>
          <p:spPr>
            <a:xfrm>
              <a:off x="5943600" y="1385659"/>
              <a:ext cx="3200400" cy="5472341"/>
            </a:xfrm>
            <a:prstGeom prst="rect">
              <a:avLst/>
            </a:pr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  <a:scene3d>
                <a:camera prst="orthographicFront"/>
                <a:lightRig rig="threePt" dir="t"/>
              </a:scene3d>
            </a:bodyPr>
            <a:lstStyle/>
            <a:p>
              <a:pPr algn="ctr"/>
              <a:r>
                <a:rPr lang="en-US" sz="2000" b="1">
                  <a:ln w="6600">
                    <a:solidFill>
                      <a:schemeClr val="accent2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dist="38100" dir="2700000" algn="tl" rotWithShape="0">
                      <a:schemeClr val="accent2"/>
                    </a:outerShdw>
                  </a:effectLst>
                </a:rPr>
                <a:t>NURBS</a:t>
              </a: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3048000" y="1385659"/>
              <a:ext cx="2895600" cy="5472341"/>
            </a:xfrm>
            <a:prstGeom prst="rect">
              <a:avLst/>
            </a:prstGeom>
            <a:solidFill>
              <a:schemeClr val="bg1">
                <a:alpha val="65000"/>
              </a:schemeClr>
            </a:solidFill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  <a:scene3d>
                <a:camera prst="orthographicFront"/>
                <a:lightRig rig="threePt" dir="t"/>
              </a:scene3d>
            </a:bodyPr>
            <a:lstStyle/>
            <a:p>
              <a:pPr algn="ctr"/>
              <a:r>
                <a:rPr lang="en-US" sz="2000" b="1">
                  <a:ln w="6600">
                    <a:solidFill>
                      <a:schemeClr val="accent2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dist="38100" dir="2700000" algn="tl" rotWithShape="0">
                      <a:schemeClr val="accent2"/>
                    </a:outerShdw>
                  </a:effectLst>
                </a:rPr>
                <a:t>SUBDIVISION</a:t>
              </a:r>
            </a:p>
          </p:txBody>
        </p:sp>
        <p:sp>
          <p:nvSpPr>
            <p:cNvPr id="5" name="Rectangle 4"/>
            <p:cNvSpPr/>
            <p:nvPr/>
          </p:nvSpPr>
          <p:spPr>
            <a:xfrm>
              <a:off x="306280" y="1385659"/>
              <a:ext cx="2741720" cy="547234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  <a:scene3d>
                <a:camera prst="orthographicFront"/>
                <a:lightRig rig="threePt" dir="t"/>
              </a:scene3d>
            </a:bodyPr>
            <a:lstStyle/>
            <a:p>
              <a:pPr algn="ctr"/>
              <a:r>
                <a:rPr lang="en-US" sz="2000" b="1" dirty="0">
                  <a:ln w="6600">
                    <a:solidFill>
                      <a:schemeClr val="accent2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dist="38100" dir="2700000" algn="tl" rotWithShape="0">
                      <a:schemeClr val="accent2"/>
                    </a:outerShdw>
                  </a:effectLst>
                </a:rPr>
                <a:t>MESH</a:t>
              </a: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06280" y="2576454"/>
              <a:ext cx="8837720" cy="2218680"/>
            </a:xfrm>
            <a:prstGeom prst="rect">
              <a:avLst/>
            </a:prstGeom>
            <a:effectLst>
              <a:glow rad="1905000">
                <a:schemeClr val="accent1">
                  <a:alpha val="0"/>
                </a:schemeClr>
              </a:glow>
              <a:outerShdw blurRad="40000" dist="20000" dir="5400000" rotWithShape="0">
                <a:srgbClr val="000000">
                  <a:alpha val="38000"/>
                </a:srgbClr>
              </a:outerShdw>
              <a:softEdge rad="596900"/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1400" dirty="0"/>
            </a:p>
          </p:txBody>
        </p:sp>
        <p:sp>
          <p:nvSpPr>
            <p:cNvPr id="21" name="Rectangle 20"/>
            <p:cNvSpPr/>
            <p:nvPr/>
          </p:nvSpPr>
          <p:spPr>
            <a:xfrm rot="5400000">
              <a:off x="-2602269" y="3949454"/>
              <a:ext cx="5510817" cy="306280"/>
            </a:xfrm>
            <a:prstGeom prst="rect">
              <a:avLst/>
            </a:prstGeom>
            <a:gradFill flip="none" rotWithShape="1">
              <a:gsLst>
                <a:gs pos="0">
                  <a:schemeClr val="tx1">
                    <a:lumMod val="95000"/>
                    <a:lumOff val="5000"/>
                  </a:schemeClr>
                </a:gs>
                <a:gs pos="95000">
                  <a:schemeClr val="accent5">
                    <a:shade val="93000"/>
                    <a:satMod val="130000"/>
                  </a:schemeClr>
                </a:gs>
                <a:gs pos="100000">
                  <a:schemeClr val="accent5">
                    <a:shade val="94000"/>
                    <a:satMod val="135000"/>
                    <a:lumMod val="50000"/>
                    <a:lumOff val="50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rbel" panose="020B0503020204020204" pitchFamily="34" charset="0"/>
                </a:rPr>
                <a:t>Usability</a:t>
              </a:r>
            </a:p>
          </p:txBody>
        </p:sp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85459" y="4343400"/>
              <a:ext cx="1371600" cy="930405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26409" y="5866645"/>
              <a:ext cx="1371600" cy="991355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0197" y="5767528"/>
              <a:ext cx="1371600" cy="771525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0412" y="4301618"/>
              <a:ext cx="1371600" cy="906651"/>
            </a:xfrm>
            <a:prstGeom prst="rect">
              <a:avLst/>
            </a:prstGeom>
          </p:spPr>
        </p:pic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7868" y="6086475"/>
              <a:ext cx="1371600" cy="771525"/>
            </a:xfrm>
            <a:prstGeom prst="rect">
              <a:avLst/>
            </a:prstGeom>
          </p:spPr>
        </p:pic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26409" y="4140269"/>
              <a:ext cx="1371600" cy="771525"/>
            </a:xfrm>
            <a:prstGeom prst="rect">
              <a:avLst/>
            </a:prstGeom>
          </p:spPr>
        </p:pic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26409" y="2917230"/>
              <a:ext cx="1371600" cy="889428"/>
            </a:xfrm>
            <a:prstGeom prst="rect">
              <a:avLst/>
            </a:prstGeom>
          </p:spPr>
        </p:pic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2000" y="4601907"/>
              <a:ext cx="1371600" cy="742236"/>
            </a:xfrm>
            <a:prstGeom prst="rect">
              <a:avLst/>
            </a:prstGeom>
          </p:spPr>
        </p:pic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86199" y="3361944"/>
              <a:ext cx="1371600" cy="752856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85459" y="6086475"/>
              <a:ext cx="1371600" cy="771525"/>
            </a:xfrm>
            <a:prstGeom prst="rect">
              <a:avLst/>
            </a:prstGeom>
          </p:spPr>
        </p:pic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6800" y="4879086"/>
              <a:ext cx="1371600" cy="912114"/>
            </a:xfrm>
            <a:prstGeom prst="rect">
              <a:avLst/>
            </a:prstGeom>
          </p:spPr>
        </p:pic>
        <p:sp>
          <p:nvSpPr>
            <p:cNvPr id="19" name="Rectangle 18"/>
            <p:cNvSpPr/>
            <p:nvPr/>
          </p:nvSpPr>
          <p:spPr>
            <a:xfrm>
              <a:off x="-1" y="1065320"/>
              <a:ext cx="9144001" cy="306280"/>
            </a:xfrm>
            <a:prstGeom prst="rect">
              <a:avLst/>
            </a:prstGeom>
            <a:gradFill flip="none" rotWithShape="1">
              <a:gsLst>
                <a:gs pos="0">
                  <a:schemeClr val="tx1">
                    <a:lumMod val="95000"/>
                    <a:lumOff val="5000"/>
                  </a:schemeClr>
                </a:gs>
                <a:gs pos="95000">
                  <a:schemeClr val="accent5">
                    <a:shade val="93000"/>
                    <a:satMod val="130000"/>
                  </a:schemeClr>
                </a:gs>
                <a:gs pos="100000">
                  <a:schemeClr val="accent5">
                    <a:shade val="94000"/>
                    <a:satMod val="135000"/>
                    <a:lumMod val="50000"/>
                    <a:lumOff val="50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rbel" panose="020B0503020204020204" pitchFamily="34" charset="0"/>
                </a:rPr>
                <a:t>      Technology</a:t>
              </a:r>
            </a:p>
          </p:txBody>
        </p:sp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26409" y="3540287"/>
              <a:ext cx="1371600" cy="801529"/>
            </a:xfrm>
            <a:prstGeom prst="rect">
              <a:avLst/>
            </a:prstGeom>
          </p:spPr>
        </p:pic>
        <p:sp>
          <p:nvSpPr>
            <p:cNvPr id="41" name="Rectangle 40"/>
            <p:cNvSpPr/>
            <p:nvPr/>
          </p:nvSpPr>
          <p:spPr>
            <a:xfrm rot="19847357">
              <a:off x="690143" y="2284593"/>
              <a:ext cx="3169299" cy="956741"/>
            </a:xfrm>
            <a:prstGeom prst="rect">
              <a:avLst/>
            </a:prstGeom>
            <a:solidFill>
              <a:schemeClr val="bg1"/>
            </a:solidFill>
            <a:ln w="60325">
              <a:solidFill>
                <a:srgbClr val="FF0000"/>
              </a:solidFill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  <a:scene3d>
                <a:camera prst="orthographicFront"/>
                <a:lightRig rig="threePt" dir="t"/>
              </a:scene3d>
            </a:bodyPr>
            <a:lstStyle/>
            <a:p>
              <a:pPr algn="ctr"/>
              <a:r>
                <a:rPr lang="en-US" sz="4000" b="1" dirty="0">
                  <a:ln w="38100">
                    <a:solidFill>
                      <a:srgbClr val="FF0000"/>
                    </a:solidFill>
                    <a:prstDash val="solid"/>
                  </a:ln>
                  <a:solidFill>
                    <a:schemeClr val="bg1"/>
                  </a:solidFill>
                  <a:latin typeface="Corbel" panose="020B0503020204020204" pitchFamily="34" charset="0"/>
                </a:rPr>
                <a:t>BLANK</a:t>
              </a:r>
            </a:p>
          </p:txBody>
        </p:sp>
      </p:grpSp>
      <p:sp>
        <p:nvSpPr>
          <p:cNvPr id="3" name="Rectangle 2"/>
          <p:cNvSpPr/>
          <p:nvPr/>
        </p:nvSpPr>
        <p:spPr>
          <a:xfrm>
            <a:off x="1551420" y="145989"/>
            <a:ext cx="3326552" cy="7571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fontAlgn="ctr">
              <a:lnSpc>
                <a:spcPct val="120000"/>
              </a:lnSpc>
            </a:pPr>
            <a:r>
              <a:rPr lang="en-US" sz="3600" b="1" cap="all" dirty="0" smtClean="0">
                <a:latin typeface="+mj-lt"/>
                <a:ea typeface="+mj-ea"/>
                <a:cs typeface="+mj-cs"/>
                <a:sym typeface="+mn-ea"/>
              </a:rPr>
              <a:t>3D MODELING</a:t>
            </a:r>
            <a:endParaRPr lang="en-US" sz="3600" b="1" cap="all" dirty="0">
              <a:latin typeface="+mj-lt"/>
              <a:ea typeface="+mj-ea"/>
              <a:cs typeface="+mj-cs"/>
              <a:sym typeface="+mn-ea"/>
            </a:endParaRPr>
          </a:p>
        </p:txBody>
      </p:sp>
      <p:sp>
        <p:nvSpPr>
          <p:cNvPr id="39" name="Rounded Rectangle 38"/>
          <p:cNvSpPr/>
          <p:nvPr/>
        </p:nvSpPr>
        <p:spPr>
          <a:xfrm>
            <a:off x="3275121" y="1640749"/>
            <a:ext cx="5109925" cy="457199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Difficult to model </a:t>
            </a:r>
          </a:p>
          <a:p>
            <a:pPr algn="ctr"/>
            <a:endParaRPr lang="en-US" dirty="0" smtClean="0">
              <a:solidFill>
                <a:schemeClr val="tx1"/>
              </a:solidFill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No industry standard editor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1"/>
              </a:solidFill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Hard to learn to model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Very expensive to buy</a:t>
            </a:r>
          </a:p>
          <a:p>
            <a:pPr algn="ctr"/>
            <a:endParaRPr lang="en-US" dirty="0" smtClean="0">
              <a:solidFill>
                <a:schemeClr val="tx1"/>
              </a:solidFill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No model base to search/re-design</a:t>
            </a:r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 smtClean="0"/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8174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533400" y="723900"/>
            <a:ext cx="11123930" cy="5204460"/>
            <a:chOff x="840" y="1140"/>
            <a:chExt cx="17518" cy="8196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40" y="1140"/>
              <a:ext cx="17519" cy="8196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sp>
          <p:nvSpPr>
            <p:cNvPr id="6" name="Rectangle 5"/>
            <p:cNvSpPr/>
            <p:nvPr/>
          </p:nvSpPr>
          <p:spPr>
            <a:xfrm>
              <a:off x="1483" y="1660"/>
              <a:ext cx="16875" cy="7675"/>
            </a:xfrm>
            <a:prstGeom prst="rect">
              <a:avLst/>
            </a:prstGeom>
            <a:gradFill>
              <a:gsLst>
                <a:gs pos="0">
                  <a:srgbClr val="14CD68"/>
                </a:gs>
                <a:gs pos="100000">
                  <a:srgbClr val="035C7D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9" name="Text Box 3"/>
          <p:cNvSpPr txBox="1"/>
          <p:nvPr/>
        </p:nvSpPr>
        <p:spPr>
          <a:xfrm>
            <a:off x="0" y="0"/>
            <a:ext cx="12190730" cy="368300"/>
          </a:xfrm>
          <a:prstGeom prst="rect">
            <a:avLst/>
          </a:prstGeom>
          <a:gradFill>
            <a:gsLst>
              <a:gs pos="0">
                <a:srgbClr val="007BD3"/>
              </a:gs>
              <a:gs pos="100000">
                <a:srgbClr val="034373"/>
              </a:gs>
            </a:gsLst>
            <a:lin ang="5400000" scaled="0"/>
          </a:gra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orbel" panose="020B0503020204020204" charset="0"/>
              </a:rPr>
              <a:t>Login via web</a:t>
            </a:r>
            <a:endParaRPr lang="en-US" dirty="0">
              <a:latin typeface="Corbel" panose="020B050302020402020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1729" y="712211"/>
            <a:ext cx="1811278" cy="33032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64506" y="1053465"/>
            <a:ext cx="192824" cy="4857337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6526" y="2151572"/>
            <a:ext cx="300942" cy="289704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03905" y="697824"/>
            <a:ext cx="1894486" cy="356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844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/>
        </p:nvSpPr>
        <p:spPr>
          <a:xfrm>
            <a:off x="1524635" y="2333626"/>
            <a:ext cx="9144000" cy="232473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r" fontAlgn="ctr"/>
            <a:r>
              <a:rPr lang="en-US" sz="3200" b="1" dirty="0"/>
              <a:t>  ...           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524000" y="4658044"/>
            <a:ext cx="9144000" cy="1064895"/>
          </a:xfrm>
          <a:prstGeom prst="rect">
            <a:avLst/>
          </a:prstGeom>
          <a:blipFill rotWithShape="1">
            <a:blip r:embed="rId2">
              <a:alphaModFix amt="80000"/>
            </a:blip>
            <a:tile tx="0" ty="0" sx="100000" sy="100000" flip="none" algn="tl"/>
          </a:blip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r" fontAlgn="ctr"/>
            <a:r>
              <a:rPr lang="en-US" sz="3200" b="1" dirty="0">
                <a:sym typeface="+mn-ea"/>
              </a:rPr>
              <a:t>  ...           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524000" y="1268414"/>
            <a:ext cx="9144000" cy="1064895"/>
          </a:xfrm>
          <a:prstGeom prst="rect">
            <a:avLst/>
          </a:prstGeom>
          <a:blipFill rotWithShape="1">
            <a:blip r:embed="rId2">
              <a:alphaModFix amt="80000"/>
            </a:blip>
            <a:tile tx="0" ty="0" sx="100000" sy="100000" flip="none" algn="tl"/>
          </a:blip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r" fontAlgn="ctr"/>
            <a:r>
              <a:rPr lang="en-US" sz="3200" b="1" dirty="0"/>
              <a:t>  ...           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2188211" y="2625725"/>
            <a:ext cx="7687945" cy="1416050"/>
            <a:chOff x="1046" y="4079"/>
            <a:chExt cx="12107" cy="2230"/>
          </a:xfrm>
        </p:grpSpPr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19" y="4079"/>
              <a:ext cx="1683" cy="2230"/>
            </a:xfrm>
            <a:prstGeom prst="rect">
              <a:avLst/>
            </a:prstGeom>
          </p:spPr>
        </p:pic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73" y="4752"/>
              <a:ext cx="1666" cy="1512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70" y="4298"/>
              <a:ext cx="1492" cy="2011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6" y="4344"/>
              <a:ext cx="1492" cy="1920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61" y="4899"/>
              <a:ext cx="1492" cy="1218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25" y="4817"/>
              <a:ext cx="1492" cy="1447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96" y="4847"/>
              <a:ext cx="1666" cy="1322"/>
            </a:xfrm>
            <a:prstGeom prst="rect">
              <a:avLst/>
            </a:prstGeom>
          </p:spPr>
        </p:pic>
      </p:grpSp>
      <p:cxnSp>
        <p:nvCxnSpPr>
          <p:cNvPr id="29" name="Straight Arrow Connector 28"/>
          <p:cNvCxnSpPr>
            <a:stCxn id="2" idx="2"/>
            <a:endCxn id="21" idx="0"/>
          </p:cNvCxnSpPr>
          <p:nvPr/>
        </p:nvCxnSpPr>
        <p:spPr>
          <a:xfrm flipH="1">
            <a:off x="2661921" y="2160906"/>
            <a:ext cx="743585" cy="633095"/>
          </a:xfrm>
          <a:prstGeom prst="straightConnector1">
            <a:avLst/>
          </a:prstGeom>
          <a:ln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2" idx="2"/>
            <a:endCxn id="20" idx="0"/>
          </p:cNvCxnSpPr>
          <p:nvPr/>
        </p:nvCxnSpPr>
        <p:spPr>
          <a:xfrm>
            <a:off x="3405506" y="2160906"/>
            <a:ext cx="351155" cy="603885"/>
          </a:xfrm>
          <a:prstGeom prst="straightConnector1">
            <a:avLst/>
          </a:prstGeom>
          <a:ln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2" idx="2"/>
            <a:endCxn id="24" idx="0"/>
          </p:cNvCxnSpPr>
          <p:nvPr/>
        </p:nvCxnSpPr>
        <p:spPr>
          <a:xfrm>
            <a:off x="3405505" y="2160905"/>
            <a:ext cx="1402080" cy="933450"/>
          </a:xfrm>
          <a:prstGeom prst="straightConnector1">
            <a:avLst/>
          </a:prstGeom>
          <a:ln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11" idx="2"/>
          </p:cNvCxnSpPr>
          <p:nvPr/>
        </p:nvCxnSpPr>
        <p:spPr>
          <a:xfrm>
            <a:off x="4689476" y="2160906"/>
            <a:ext cx="1254125" cy="429895"/>
          </a:xfrm>
          <a:prstGeom prst="straightConnector1">
            <a:avLst/>
          </a:prstGeom>
          <a:ln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11" idx="2"/>
            <a:endCxn id="21" idx="0"/>
          </p:cNvCxnSpPr>
          <p:nvPr/>
        </p:nvCxnSpPr>
        <p:spPr>
          <a:xfrm flipH="1">
            <a:off x="2661921" y="2160906"/>
            <a:ext cx="2027555" cy="633095"/>
          </a:xfrm>
          <a:prstGeom prst="straightConnector1">
            <a:avLst/>
          </a:prstGeom>
          <a:ln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11" idx="2"/>
            <a:endCxn id="22" idx="0"/>
          </p:cNvCxnSpPr>
          <p:nvPr/>
        </p:nvCxnSpPr>
        <p:spPr>
          <a:xfrm>
            <a:off x="4689475" y="2160905"/>
            <a:ext cx="4712970" cy="985520"/>
          </a:xfrm>
          <a:prstGeom prst="straightConnector1">
            <a:avLst/>
          </a:prstGeom>
          <a:ln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5" idx="2"/>
            <a:endCxn id="20" idx="0"/>
          </p:cNvCxnSpPr>
          <p:nvPr/>
        </p:nvCxnSpPr>
        <p:spPr>
          <a:xfrm flipH="1">
            <a:off x="3756661" y="2160906"/>
            <a:ext cx="2216785" cy="603885"/>
          </a:xfrm>
          <a:prstGeom prst="straightConnector1">
            <a:avLst/>
          </a:prstGeom>
          <a:ln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5" idx="2"/>
            <a:endCxn id="25" idx="0"/>
          </p:cNvCxnSpPr>
          <p:nvPr/>
        </p:nvCxnSpPr>
        <p:spPr>
          <a:xfrm flipH="1">
            <a:off x="5944235" y="2160905"/>
            <a:ext cx="29210" cy="464820"/>
          </a:xfrm>
          <a:prstGeom prst="straightConnector1">
            <a:avLst/>
          </a:prstGeom>
          <a:ln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5" idx="2"/>
            <a:endCxn id="26" idx="0"/>
          </p:cNvCxnSpPr>
          <p:nvPr/>
        </p:nvCxnSpPr>
        <p:spPr>
          <a:xfrm>
            <a:off x="5973445" y="2160905"/>
            <a:ext cx="2299970" cy="952500"/>
          </a:xfrm>
          <a:prstGeom prst="straightConnector1">
            <a:avLst/>
          </a:prstGeom>
          <a:ln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11" idx="2"/>
            <a:endCxn id="25" idx="0"/>
          </p:cNvCxnSpPr>
          <p:nvPr/>
        </p:nvCxnSpPr>
        <p:spPr>
          <a:xfrm>
            <a:off x="4689475" y="2160905"/>
            <a:ext cx="1254760" cy="464820"/>
          </a:xfrm>
          <a:prstGeom prst="straightConnector1">
            <a:avLst/>
          </a:prstGeom>
          <a:ln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11" idx="2"/>
            <a:endCxn id="24" idx="0"/>
          </p:cNvCxnSpPr>
          <p:nvPr/>
        </p:nvCxnSpPr>
        <p:spPr>
          <a:xfrm>
            <a:off x="4689475" y="2160905"/>
            <a:ext cx="118110" cy="933450"/>
          </a:xfrm>
          <a:prstGeom prst="straightConnector1">
            <a:avLst/>
          </a:prstGeom>
          <a:ln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12" idx="2"/>
            <a:endCxn id="25" idx="0"/>
          </p:cNvCxnSpPr>
          <p:nvPr/>
        </p:nvCxnSpPr>
        <p:spPr>
          <a:xfrm flipH="1">
            <a:off x="5944235" y="2160905"/>
            <a:ext cx="1313180" cy="464820"/>
          </a:xfrm>
          <a:prstGeom prst="straightConnector1">
            <a:avLst/>
          </a:prstGeom>
          <a:ln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12" idx="2"/>
            <a:endCxn id="39" idx="0"/>
          </p:cNvCxnSpPr>
          <p:nvPr/>
        </p:nvCxnSpPr>
        <p:spPr>
          <a:xfrm flipH="1">
            <a:off x="7115811" y="2160906"/>
            <a:ext cx="141605" cy="892175"/>
          </a:xfrm>
          <a:prstGeom prst="straightConnector1">
            <a:avLst/>
          </a:prstGeom>
          <a:ln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12" idx="2"/>
            <a:endCxn id="22" idx="0"/>
          </p:cNvCxnSpPr>
          <p:nvPr/>
        </p:nvCxnSpPr>
        <p:spPr>
          <a:xfrm>
            <a:off x="7257415" y="2160905"/>
            <a:ext cx="2145030" cy="985520"/>
          </a:xfrm>
          <a:prstGeom prst="straightConnector1">
            <a:avLst/>
          </a:prstGeom>
          <a:ln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12" idx="2"/>
            <a:endCxn id="26" idx="0"/>
          </p:cNvCxnSpPr>
          <p:nvPr/>
        </p:nvCxnSpPr>
        <p:spPr>
          <a:xfrm>
            <a:off x="7257415" y="2160905"/>
            <a:ext cx="1016000" cy="952500"/>
          </a:xfrm>
          <a:prstGeom prst="straightConnector1">
            <a:avLst/>
          </a:prstGeom>
          <a:ln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8" idx="2"/>
            <a:endCxn id="21" idx="0"/>
          </p:cNvCxnSpPr>
          <p:nvPr/>
        </p:nvCxnSpPr>
        <p:spPr>
          <a:xfrm flipH="1">
            <a:off x="2661921" y="2160906"/>
            <a:ext cx="5879465" cy="633095"/>
          </a:xfrm>
          <a:prstGeom prst="straightConnector1">
            <a:avLst/>
          </a:prstGeom>
          <a:ln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8" idx="2"/>
            <a:endCxn id="25" idx="0"/>
          </p:cNvCxnSpPr>
          <p:nvPr/>
        </p:nvCxnSpPr>
        <p:spPr>
          <a:xfrm flipH="1">
            <a:off x="5944235" y="2160905"/>
            <a:ext cx="2597150" cy="464820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8" idx="2"/>
            <a:endCxn id="26" idx="0"/>
          </p:cNvCxnSpPr>
          <p:nvPr/>
        </p:nvCxnSpPr>
        <p:spPr>
          <a:xfrm flipH="1">
            <a:off x="8273415" y="2160905"/>
            <a:ext cx="267970" cy="952500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endCxn id="22" idx="0"/>
          </p:cNvCxnSpPr>
          <p:nvPr/>
        </p:nvCxnSpPr>
        <p:spPr>
          <a:xfrm>
            <a:off x="8534401" y="2133601"/>
            <a:ext cx="868045" cy="1012825"/>
          </a:xfrm>
          <a:prstGeom prst="straightConnector1">
            <a:avLst/>
          </a:prstGeom>
          <a:ln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8" idx="2"/>
            <a:endCxn id="21" idx="0"/>
          </p:cNvCxnSpPr>
          <p:nvPr/>
        </p:nvCxnSpPr>
        <p:spPr>
          <a:xfrm flipH="1">
            <a:off x="2661921" y="2160906"/>
            <a:ext cx="5879465" cy="633095"/>
          </a:xfrm>
          <a:prstGeom prst="straightConnector1">
            <a:avLst/>
          </a:prstGeom>
          <a:ln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 flipH="1">
            <a:off x="5867401" y="2160906"/>
            <a:ext cx="2673985" cy="506095"/>
          </a:xfrm>
          <a:prstGeom prst="straightConnector1">
            <a:avLst/>
          </a:prstGeom>
          <a:ln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8" idx="2"/>
            <a:endCxn id="26" idx="0"/>
          </p:cNvCxnSpPr>
          <p:nvPr/>
        </p:nvCxnSpPr>
        <p:spPr>
          <a:xfrm flipH="1">
            <a:off x="8273415" y="2160905"/>
            <a:ext cx="267970" cy="952500"/>
          </a:xfrm>
          <a:prstGeom prst="straightConnector1">
            <a:avLst/>
          </a:prstGeom>
          <a:ln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8" idx="2"/>
          </p:cNvCxnSpPr>
          <p:nvPr/>
        </p:nvCxnSpPr>
        <p:spPr>
          <a:xfrm>
            <a:off x="8541386" y="2160906"/>
            <a:ext cx="831215" cy="963295"/>
          </a:xfrm>
          <a:prstGeom prst="straightConnector1">
            <a:avLst/>
          </a:prstGeom>
          <a:ln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10" idx="0"/>
            <a:endCxn id="21" idx="2"/>
          </p:cNvCxnSpPr>
          <p:nvPr/>
        </p:nvCxnSpPr>
        <p:spPr>
          <a:xfrm flipH="1" flipV="1">
            <a:off x="2661921" y="4013201"/>
            <a:ext cx="743585" cy="817245"/>
          </a:xfrm>
          <a:prstGeom prst="straightConnector1">
            <a:avLst/>
          </a:prstGeom>
          <a:ln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10" idx="0"/>
            <a:endCxn id="24" idx="2"/>
          </p:cNvCxnSpPr>
          <p:nvPr/>
        </p:nvCxnSpPr>
        <p:spPr>
          <a:xfrm flipV="1">
            <a:off x="3405505" y="4013201"/>
            <a:ext cx="1402080" cy="817245"/>
          </a:xfrm>
          <a:prstGeom prst="straightConnector1">
            <a:avLst/>
          </a:prstGeom>
          <a:ln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endCxn id="25" idx="2"/>
          </p:cNvCxnSpPr>
          <p:nvPr/>
        </p:nvCxnSpPr>
        <p:spPr>
          <a:xfrm flipV="1">
            <a:off x="3429001" y="4041776"/>
            <a:ext cx="2515235" cy="606425"/>
          </a:xfrm>
          <a:prstGeom prst="straightConnector1">
            <a:avLst/>
          </a:prstGeom>
          <a:ln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>
            <a:stCxn id="10" idx="0"/>
            <a:endCxn id="39" idx="2"/>
          </p:cNvCxnSpPr>
          <p:nvPr/>
        </p:nvCxnSpPr>
        <p:spPr>
          <a:xfrm flipV="1">
            <a:off x="3405506" y="4013201"/>
            <a:ext cx="3710305" cy="817245"/>
          </a:xfrm>
          <a:prstGeom prst="straightConnector1">
            <a:avLst/>
          </a:prstGeom>
          <a:ln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endCxn id="26" idx="2"/>
          </p:cNvCxnSpPr>
          <p:nvPr/>
        </p:nvCxnSpPr>
        <p:spPr>
          <a:xfrm flipV="1">
            <a:off x="3405505" y="3952875"/>
            <a:ext cx="4867910" cy="877570"/>
          </a:xfrm>
          <a:prstGeom prst="straightConnector1">
            <a:avLst/>
          </a:prstGeom>
          <a:ln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>
            <a:stCxn id="9" idx="0"/>
            <a:endCxn id="20" idx="2"/>
          </p:cNvCxnSpPr>
          <p:nvPr/>
        </p:nvCxnSpPr>
        <p:spPr>
          <a:xfrm flipH="1" flipV="1">
            <a:off x="3756661" y="4041775"/>
            <a:ext cx="932815" cy="788670"/>
          </a:xfrm>
          <a:prstGeom prst="straightConnector1">
            <a:avLst/>
          </a:prstGeom>
          <a:ln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>
            <a:stCxn id="9" idx="0"/>
            <a:endCxn id="24" idx="2"/>
          </p:cNvCxnSpPr>
          <p:nvPr/>
        </p:nvCxnSpPr>
        <p:spPr>
          <a:xfrm flipV="1">
            <a:off x="4689475" y="4013201"/>
            <a:ext cx="118110" cy="817245"/>
          </a:xfrm>
          <a:prstGeom prst="straightConnector1">
            <a:avLst/>
          </a:prstGeom>
          <a:ln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>
            <a:endCxn id="20" idx="2"/>
          </p:cNvCxnSpPr>
          <p:nvPr/>
        </p:nvCxnSpPr>
        <p:spPr>
          <a:xfrm flipH="1" flipV="1">
            <a:off x="3756661" y="4041775"/>
            <a:ext cx="932815" cy="788670"/>
          </a:xfrm>
          <a:prstGeom prst="straightConnector1">
            <a:avLst/>
          </a:prstGeom>
          <a:ln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stCxn id="3" idx="0"/>
            <a:endCxn id="21" idx="2"/>
          </p:cNvCxnSpPr>
          <p:nvPr/>
        </p:nvCxnSpPr>
        <p:spPr>
          <a:xfrm flipH="1" flipV="1">
            <a:off x="2661921" y="4013201"/>
            <a:ext cx="3311525" cy="817245"/>
          </a:xfrm>
          <a:prstGeom prst="straightConnector1">
            <a:avLst/>
          </a:prstGeom>
          <a:ln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>
            <a:stCxn id="3" idx="0"/>
            <a:endCxn id="39" idx="2"/>
          </p:cNvCxnSpPr>
          <p:nvPr/>
        </p:nvCxnSpPr>
        <p:spPr>
          <a:xfrm flipV="1">
            <a:off x="5973446" y="4013201"/>
            <a:ext cx="1142365" cy="817245"/>
          </a:xfrm>
          <a:prstGeom prst="straightConnector1">
            <a:avLst/>
          </a:prstGeom>
          <a:ln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stCxn id="3" idx="0"/>
            <a:endCxn id="26" idx="2"/>
          </p:cNvCxnSpPr>
          <p:nvPr/>
        </p:nvCxnSpPr>
        <p:spPr>
          <a:xfrm flipV="1">
            <a:off x="5973445" y="3952875"/>
            <a:ext cx="2299970" cy="877570"/>
          </a:xfrm>
          <a:prstGeom prst="straightConnector1">
            <a:avLst/>
          </a:prstGeom>
          <a:ln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3" idx="0"/>
            <a:endCxn id="22" idx="2"/>
          </p:cNvCxnSpPr>
          <p:nvPr/>
        </p:nvCxnSpPr>
        <p:spPr>
          <a:xfrm flipV="1">
            <a:off x="5973445" y="3919855"/>
            <a:ext cx="3429000" cy="910590"/>
          </a:xfrm>
          <a:prstGeom prst="straightConnector1">
            <a:avLst/>
          </a:prstGeom>
          <a:ln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stCxn id="4" idx="0"/>
            <a:endCxn id="20" idx="2"/>
          </p:cNvCxnSpPr>
          <p:nvPr/>
        </p:nvCxnSpPr>
        <p:spPr>
          <a:xfrm flipH="1" flipV="1">
            <a:off x="3756661" y="4041775"/>
            <a:ext cx="3500755" cy="788670"/>
          </a:xfrm>
          <a:prstGeom prst="straightConnector1">
            <a:avLst/>
          </a:prstGeom>
          <a:ln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stCxn id="4" idx="0"/>
            <a:endCxn id="24" idx="2"/>
          </p:cNvCxnSpPr>
          <p:nvPr/>
        </p:nvCxnSpPr>
        <p:spPr>
          <a:xfrm flipH="1" flipV="1">
            <a:off x="4807585" y="4013201"/>
            <a:ext cx="2449830" cy="817245"/>
          </a:xfrm>
          <a:prstGeom prst="straightConnector1">
            <a:avLst/>
          </a:prstGeom>
          <a:ln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>
            <a:stCxn id="4" idx="0"/>
            <a:endCxn id="22" idx="2"/>
          </p:cNvCxnSpPr>
          <p:nvPr/>
        </p:nvCxnSpPr>
        <p:spPr>
          <a:xfrm flipV="1">
            <a:off x="7257415" y="3919855"/>
            <a:ext cx="2145030" cy="910590"/>
          </a:xfrm>
          <a:prstGeom prst="straightConnector1">
            <a:avLst/>
          </a:prstGeom>
          <a:ln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stCxn id="13" idx="0"/>
            <a:endCxn id="25" idx="2"/>
          </p:cNvCxnSpPr>
          <p:nvPr/>
        </p:nvCxnSpPr>
        <p:spPr>
          <a:xfrm flipH="1" flipV="1">
            <a:off x="5944235" y="4041775"/>
            <a:ext cx="2597150" cy="788670"/>
          </a:xfrm>
          <a:prstGeom prst="straightConnector1">
            <a:avLst/>
          </a:prstGeom>
          <a:ln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>
            <a:stCxn id="13" idx="0"/>
            <a:endCxn id="22" idx="2"/>
          </p:cNvCxnSpPr>
          <p:nvPr/>
        </p:nvCxnSpPr>
        <p:spPr>
          <a:xfrm flipV="1">
            <a:off x="8541385" y="3919855"/>
            <a:ext cx="861060" cy="910590"/>
          </a:xfrm>
          <a:prstGeom prst="straightConnector1">
            <a:avLst/>
          </a:prstGeom>
          <a:ln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pSp>
        <p:nvGrpSpPr>
          <p:cNvPr id="18" name="Group 17"/>
          <p:cNvGrpSpPr/>
          <p:nvPr/>
        </p:nvGrpSpPr>
        <p:grpSpPr>
          <a:xfrm>
            <a:off x="2865121" y="1440815"/>
            <a:ext cx="6216015" cy="720090"/>
            <a:chOff x="2112" y="2269"/>
            <a:chExt cx="9789" cy="1134"/>
          </a:xfrm>
        </p:grpSpPr>
        <p:pic>
          <p:nvPicPr>
            <p:cNvPr id="2" name="Picture 1" descr="zortrax-m200-2"/>
            <p:cNvPicPr/>
            <p:nvPr/>
          </p:nvPicPr>
          <p:blipFill>
            <a:blip r:embed="rId10"/>
            <a:stretch>
              <a:fillRect/>
            </a:stretch>
          </p:blipFill>
          <p:spPr>
            <a:xfrm>
              <a:off x="2112" y="2269"/>
              <a:ext cx="1701" cy="1134"/>
            </a:xfrm>
            <a:prstGeom prst="rect">
              <a:avLst/>
            </a:prstGeom>
          </p:spPr>
        </p:pic>
        <p:pic>
          <p:nvPicPr>
            <p:cNvPr id="5" name="Picture 4" descr="simplify3d-yoda"/>
            <p:cNvPicPr/>
            <p:nvPr/>
          </p:nvPicPr>
          <p:blipFill>
            <a:blip r:embed="rId11"/>
            <a:stretch>
              <a:fillRect/>
            </a:stretch>
          </p:blipFill>
          <p:spPr>
            <a:xfrm>
              <a:off x="6157" y="2269"/>
              <a:ext cx="1700" cy="1134"/>
            </a:xfrm>
            <a:prstGeom prst="rect">
              <a:avLst/>
            </a:prstGeom>
          </p:spPr>
        </p:pic>
        <p:pic>
          <p:nvPicPr>
            <p:cNvPr id="8" name="Picture 7" descr="26bdc998ef7d0382"/>
            <p:cNvPicPr/>
            <p:nvPr/>
          </p:nvPicPr>
          <p:blipFill>
            <a:blip r:embed="rId12"/>
            <a:stretch>
              <a:fillRect/>
            </a:stretch>
          </p:blipFill>
          <p:spPr>
            <a:xfrm>
              <a:off x="10201" y="2269"/>
              <a:ext cx="1700" cy="1134"/>
            </a:xfrm>
            <a:prstGeom prst="rect">
              <a:avLst/>
            </a:prstGeom>
          </p:spPr>
        </p:pic>
        <p:pic>
          <p:nvPicPr>
            <p:cNvPr id="11" name="Picture 10" descr="DCdLqgHW0AAKuCm"/>
            <p:cNvPicPr/>
            <p:nvPr/>
          </p:nvPicPr>
          <p:blipFill>
            <a:blip r:embed="rId13"/>
            <a:stretch>
              <a:fillRect/>
            </a:stretch>
          </p:blipFill>
          <p:spPr>
            <a:xfrm>
              <a:off x="4135" y="2269"/>
              <a:ext cx="1700" cy="1134"/>
            </a:xfrm>
            <a:prstGeom prst="rect">
              <a:avLst/>
            </a:prstGeom>
          </p:spPr>
        </p:pic>
        <p:pic>
          <p:nvPicPr>
            <p:cNvPr id="12" name="Picture 11" descr="cura"/>
            <p:cNvPicPr/>
            <p:nvPr/>
          </p:nvPicPr>
          <p:blipFill>
            <a:blip r:embed="rId14"/>
            <a:stretch>
              <a:fillRect/>
            </a:stretch>
          </p:blipFill>
          <p:spPr>
            <a:xfrm>
              <a:off x="8179" y="2269"/>
              <a:ext cx="1700" cy="1134"/>
            </a:xfrm>
            <a:prstGeom prst="rect">
              <a:avLst/>
            </a:prstGeom>
          </p:spPr>
        </p:pic>
      </p:grpSp>
      <p:grpSp>
        <p:nvGrpSpPr>
          <p:cNvPr id="19" name="Group 18"/>
          <p:cNvGrpSpPr/>
          <p:nvPr/>
        </p:nvGrpSpPr>
        <p:grpSpPr>
          <a:xfrm>
            <a:off x="2865120" y="4830445"/>
            <a:ext cx="6215380" cy="720090"/>
            <a:chOff x="2112" y="7607"/>
            <a:chExt cx="9788" cy="1134"/>
          </a:xfrm>
        </p:grpSpPr>
        <p:pic>
          <p:nvPicPr>
            <p:cNvPr id="3" name="Picture 2" descr="ss2"/>
            <p:cNvPicPr/>
            <p:nvPr/>
          </p:nvPicPr>
          <p:blipFill>
            <a:blip r:embed="rId15"/>
            <a:stretch>
              <a:fillRect/>
            </a:stretch>
          </p:blipFill>
          <p:spPr>
            <a:xfrm>
              <a:off x="6156" y="7607"/>
              <a:ext cx="1701" cy="1134"/>
            </a:xfrm>
            <a:prstGeom prst="rect">
              <a:avLst/>
            </a:prstGeom>
          </p:spPr>
        </p:pic>
        <p:pic>
          <p:nvPicPr>
            <p:cNvPr id="4" name="Picture 3" descr="2016-09-04-at-19.57"/>
            <p:cNvPicPr/>
            <p:nvPr/>
          </p:nvPicPr>
          <p:blipFill>
            <a:blip r:embed="rId16"/>
            <a:stretch>
              <a:fillRect/>
            </a:stretch>
          </p:blipFill>
          <p:spPr>
            <a:xfrm>
              <a:off x="8178" y="7607"/>
              <a:ext cx="1701" cy="1134"/>
            </a:xfrm>
            <a:prstGeom prst="rect">
              <a:avLst/>
            </a:prstGeom>
          </p:spPr>
        </p:pic>
        <p:pic>
          <p:nvPicPr>
            <p:cNvPr id="9" name="Picture 8" descr="maxresdefault"/>
            <p:cNvPicPr/>
            <p:nvPr/>
          </p:nvPicPr>
          <p:blipFill>
            <a:blip r:embed="rId17"/>
            <a:stretch>
              <a:fillRect/>
            </a:stretch>
          </p:blipFill>
          <p:spPr>
            <a:xfrm>
              <a:off x="4134" y="7607"/>
              <a:ext cx="1701" cy="1134"/>
            </a:xfrm>
            <a:prstGeom prst="rect">
              <a:avLst/>
            </a:prstGeom>
          </p:spPr>
        </p:pic>
        <p:pic>
          <p:nvPicPr>
            <p:cNvPr id="10" name="Picture 9" descr="preview_module_2"/>
            <p:cNvPicPr/>
            <p:nvPr/>
          </p:nvPicPr>
          <p:blipFill>
            <a:blip r:embed="rId18"/>
            <a:stretch>
              <a:fillRect/>
            </a:stretch>
          </p:blipFill>
          <p:spPr>
            <a:xfrm>
              <a:off x="2112" y="7607"/>
              <a:ext cx="1701" cy="1134"/>
            </a:xfrm>
            <a:prstGeom prst="rect">
              <a:avLst/>
            </a:prstGeom>
          </p:spPr>
        </p:pic>
        <p:pic>
          <p:nvPicPr>
            <p:cNvPr id="13" name="Picture 12" descr="CraftWare006"/>
            <p:cNvPicPr/>
            <p:nvPr/>
          </p:nvPicPr>
          <p:blipFill>
            <a:blip r:embed="rId19"/>
            <a:stretch>
              <a:fillRect/>
            </a:stretch>
          </p:blipFill>
          <p:spPr>
            <a:xfrm>
              <a:off x="10200" y="7607"/>
              <a:ext cx="1701" cy="1134"/>
            </a:xfrm>
            <a:prstGeom prst="rect">
              <a:avLst/>
            </a:prstGeom>
          </p:spPr>
        </p:pic>
      </p:grpSp>
      <p:sp>
        <p:nvSpPr>
          <p:cNvPr id="75" name="Rounded Rectangle 74"/>
          <p:cNvSpPr/>
          <p:nvPr/>
        </p:nvSpPr>
        <p:spPr>
          <a:xfrm>
            <a:off x="3761117" y="1219201"/>
            <a:ext cx="5109925" cy="457199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Very Chaotic </a:t>
            </a:r>
          </a:p>
          <a:p>
            <a:pPr algn="ctr"/>
            <a:endParaRPr lang="en-US" dirty="0" smtClean="0">
              <a:solidFill>
                <a:schemeClr val="tx1"/>
              </a:solidFill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3D printer manufacturing develops editing tool</a:t>
            </a:r>
          </a:p>
          <a:p>
            <a:pPr algn="ctr"/>
            <a:endParaRPr lang="en-US" dirty="0" smtClean="0">
              <a:solidFill>
                <a:schemeClr val="tx1"/>
              </a:solidFill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No industry standard format</a:t>
            </a:r>
          </a:p>
          <a:p>
            <a:pPr algn="ctr"/>
            <a:endParaRPr lang="en-US" dirty="0" smtClean="0">
              <a:solidFill>
                <a:schemeClr val="tx1"/>
              </a:solidFill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No knowledge base / lesson learned</a:t>
            </a:r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 smtClean="0">
              <a:solidFill>
                <a:schemeClr val="tx1"/>
              </a:solidFill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524000" y="188862"/>
            <a:ext cx="4517583" cy="7571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fontAlgn="ctr">
              <a:lnSpc>
                <a:spcPct val="120000"/>
              </a:lnSpc>
            </a:pPr>
            <a:r>
              <a:rPr lang="en-US" sz="3600" b="1" cap="all" dirty="0" smtClean="0">
                <a:latin typeface="+mj-lt"/>
                <a:ea typeface="+mj-ea"/>
                <a:cs typeface="+mj-cs"/>
                <a:sym typeface="+mn-ea"/>
              </a:rPr>
              <a:t>3D PREPROCESSING</a:t>
            </a:r>
            <a:endParaRPr lang="en-US" sz="3600" b="1" cap="all" dirty="0">
              <a:latin typeface="+mj-lt"/>
              <a:ea typeface="+mj-ea"/>
              <a:cs typeface="+mj-cs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89591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 40"/>
          <p:cNvGrpSpPr/>
          <p:nvPr/>
        </p:nvGrpSpPr>
        <p:grpSpPr>
          <a:xfrm>
            <a:off x="3197952" y="1143000"/>
            <a:ext cx="2745648" cy="4648200"/>
            <a:chOff x="513083" y="1143000"/>
            <a:chExt cx="2745648" cy="464820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3083" y="2515430"/>
              <a:ext cx="947362" cy="1276793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1600200" y="3015327"/>
              <a:ext cx="15456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200">
                  <a:solidFill>
                    <a:schemeClr val="bg1"/>
                  </a:solidFill>
                  <a:latin typeface="Corbel" panose="020B0503020204020204" pitchFamily="34" charset="0"/>
                </a:defRPr>
              </a:lvl1pPr>
            </a:lstStyle>
            <a:p>
              <a:r>
                <a:rPr lang="en-US" dirty="0">
                  <a:solidFill>
                    <a:schemeClr val="tx1"/>
                  </a:solidFill>
                </a:rPr>
                <a:t>Original </a:t>
              </a:r>
              <a:r>
                <a:rPr lang="en-US" dirty="0" err="1">
                  <a:solidFill>
                    <a:schemeClr val="tx1"/>
                  </a:solidFill>
                </a:rPr>
                <a:t>Prusa</a:t>
              </a:r>
              <a:r>
                <a:rPr lang="en-US" dirty="0">
                  <a:solidFill>
                    <a:schemeClr val="tx1"/>
                  </a:solidFill>
                </a:rPr>
                <a:t> i3 MK2</a:t>
              </a:r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3083" y="1143000"/>
              <a:ext cx="947362" cy="1219200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1600200" y="1614101"/>
              <a:ext cx="16585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200">
                  <a:solidFill>
                    <a:schemeClr val="bg1"/>
                  </a:solidFill>
                  <a:latin typeface="Corbel" panose="020B0503020204020204" pitchFamily="34" charset="0"/>
                </a:defRPr>
              </a:lvl1pPr>
            </a:lstStyle>
            <a:p>
              <a:r>
                <a:rPr lang="en-US" dirty="0" err="1">
                  <a:solidFill>
                    <a:schemeClr val="tx1"/>
                  </a:solidFill>
                </a:rPr>
                <a:t>Ultimaker</a:t>
              </a:r>
              <a:r>
                <a:rPr lang="en-US" dirty="0">
                  <a:solidFill>
                    <a:schemeClr val="tx1"/>
                  </a:solidFill>
                </a:rPr>
                <a:t> </a:t>
              </a:r>
              <a:r>
                <a:rPr lang="en-US" dirty="0" err="1">
                  <a:solidFill>
                    <a:schemeClr val="tx1"/>
                  </a:solidFill>
                </a:rPr>
                <a:t>Ultimaker</a:t>
              </a:r>
              <a:r>
                <a:rPr lang="en-US" dirty="0">
                  <a:solidFill>
                    <a:schemeClr val="tx1"/>
                  </a:solidFill>
                </a:rPr>
                <a:t> 2+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600200" y="4266475"/>
              <a:ext cx="11176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200">
                  <a:solidFill>
                    <a:schemeClr val="bg1"/>
                  </a:solidFill>
                  <a:latin typeface="Corbel" panose="020B0503020204020204" pitchFamily="34" charset="0"/>
                </a:defRPr>
              </a:lvl1pPr>
            </a:lstStyle>
            <a:p>
              <a:r>
                <a:rPr lang="en-US" dirty="0" err="1">
                  <a:solidFill>
                    <a:schemeClr val="tx1"/>
                  </a:solidFill>
                </a:rPr>
                <a:t>CraftBot</a:t>
              </a:r>
              <a:r>
                <a:rPr lang="en-US" dirty="0">
                  <a:solidFill>
                    <a:schemeClr val="tx1"/>
                  </a:solidFill>
                </a:rPr>
                <a:t> PLUS</a:t>
              </a:r>
            </a:p>
          </p:txBody>
        </p:sp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3083" y="5017726"/>
              <a:ext cx="947361" cy="773474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>
              <a:off x="1600200" y="5265964"/>
              <a:ext cx="106997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>
                  <a:solidFill>
                    <a:schemeClr val="bg1"/>
                  </a:solidFill>
                  <a:latin typeface="Corbel" panose="020B0503020204020204" pitchFamily="34" charset="0"/>
                </a:defRPr>
              </a:lvl1pPr>
            </a:lstStyle>
            <a:p>
              <a:r>
                <a:rPr lang="en-US" sz="1200" dirty="0" err="1">
                  <a:solidFill>
                    <a:schemeClr val="tx1"/>
                  </a:solidFill>
                </a:rPr>
                <a:t>LulzBot</a:t>
              </a:r>
              <a:r>
                <a:rPr lang="en-US" sz="1200" dirty="0">
                  <a:solidFill>
                    <a:schemeClr val="tx1"/>
                  </a:solidFill>
                </a:rPr>
                <a:t> TAZ 6</a:t>
              </a:r>
            </a:p>
          </p:txBody>
        </p:sp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3083" y="3945453"/>
              <a:ext cx="947361" cy="919042"/>
            </a:xfrm>
            <a:prstGeom prst="rect">
              <a:avLst/>
            </a:prstGeom>
          </p:spPr>
        </p:pic>
      </p:grpSp>
      <p:grpSp>
        <p:nvGrpSpPr>
          <p:cNvPr id="42" name="Group 41"/>
          <p:cNvGrpSpPr/>
          <p:nvPr/>
        </p:nvGrpSpPr>
        <p:grpSpPr>
          <a:xfrm>
            <a:off x="6195142" y="1219201"/>
            <a:ext cx="2948858" cy="4648823"/>
            <a:chOff x="4089736" y="1219200"/>
            <a:chExt cx="2948858" cy="4648823"/>
          </a:xfrm>
        </p:grpSpPr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89736" y="1219200"/>
              <a:ext cx="1068507" cy="1068507"/>
            </a:xfrm>
            <a:prstGeom prst="rect">
              <a:avLst/>
            </a:prstGeom>
          </p:spPr>
        </p:pic>
        <p:sp>
          <p:nvSpPr>
            <p:cNvPr id="24" name="TextBox 23"/>
            <p:cNvSpPr txBox="1"/>
            <p:nvPr/>
          </p:nvSpPr>
          <p:spPr>
            <a:xfrm>
              <a:off x="5410200" y="1614954"/>
              <a:ext cx="8757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>
                  <a:solidFill>
                    <a:schemeClr val="bg1"/>
                  </a:solidFill>
                  <a:latin typeface="Corbel" panose="020B0503020204020204" pitchFamily="34" charset="0"/>
                </a:defRPr>
              </a:lvl1pPr>
            </a:lstStyle>
            <a:p>
              <a:r>
                <a:rPr lang="en-US" sz="1200" dirty="0">
                  <a:solidFill>
                    <a:schemeClr val="tx1"/>
                  </a:solidFill>
                </a:rPr>
                <a:t>CEL </a:t>
              </a:r>
              <a:r>
                <a:rPr lang="en-US" sz="1200" dirty="0" err="1">
                  <a:solidFill>
                    <a:schemeClr val="tx1"/>
                  </a:solidFill>
                </a:rPr>
                <a:t>Robox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89736" y="2409189"/>
              <a:ext cx="1068507" cy="1416026"/>
            </a:xfrm>
            <a:prstGeom prst="rect">
              <a:avLst/>
            </a:prstGeom>
          </p:spPr>
        </p:pic>
        <p:sp>
          <p:nvSpPr>
            <p:cNvPr id="26" name="TextBox 25"/>
            <p:cNvSpPr txBox="1"/>
            <p:nvPr/>
          </p:nvSpPr>
          <p:spPr>
            <a:xfrm>
              <a:off x="5410200" y="2978703"/>
              <a:ext cx="104727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>
                  <a:solidFill>
                    <a:schemeClr val="bg1"/>
                  </a:solidFill>
                  <a:latin typeface="Corbel" panose="020B0503020204020204" pitchFamily="34" charset="0"/>
                </a:defRPr>
              </a:lvl1pPr>
            </a:lstStyle>
            <a:p>
              <a:r>
                <a:rPr lang="en-US" sz="1200" dirty="0" err="1">
                  <a:solidFill>
                    <a:schemeClr val="tx1"/>
                  </a:solidFill>
                </a:rPr>
                <a:t>Zortrax</a:t>
              </a:r>
              <a:r>
                <a:rPr lang="en-US" sz="1200" dirty="0">
                  <a:solidFill>
                    <a:schemeClr val="tx1"/>
                  </a:solidFill>
                </a:rPr>
                <a:t> M200</a:t>
              </a:r>
            </a:p>
          </p:txBody>
        </p:sp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89736" y="5028363"/>
              <a:ext cx="1058151" cy="839660"/>
            </a:xfrm>
            <a:prstGeom prst="rect">
              <a:avLst/>
            </a:prstGeom>
          </p:spPr>
        </p:pic>
        <p:sp>
          <p:nvSpPr>
            <p:cNvPr id="35" name="TextBox 34"/>
            <p:cNvSpPr txBox="1"/>
            <p:nvPr/>
          </p:nvSpPr>
          <p:spPr>
            <a:xfrm>
              <a:off x="5410200" y="5309694"/>
              <a:ext cx="135543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>
                  <a:solidFill>
                    <a:schemeClr val="bg1"/>
                  </a:solidFill>
                  <a:latin typeface="Corbel" panose="020B0503020204020204" pitchFamily="34" charset="0"/>
                </a:defRPr>
              </a:lvl1pPr>
            </a:lstStyle>
            <a:p>
              <a:r>
                <a:rPr lang="en-US" sz="1200" dirty="0">
                  <a:solidFill>
                    <a:schemeClr val="tx1"/>
                  </a:solidFill>
                </a:rPr>
                <a:t>Replicator 5th Gen</a:t>
              </a: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5410200" y="4288290"/>
              <a:ext cx="162839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err="1">
                  <a:latin typeface="Corbel" panose="020B0503020204020204" pitchFamily="34" charset="0"/>
                </a:rPr>
                <a:t>Printrbot</a:t>
              </a:r>
              <a:r>
                <a:rPr lang="en-US" sz="1200" dirty="0">
                  <a:latin typeface="Corbel" panose="020B0503020204020204" pitchFamily="34" charset="0"/>
                </a:rPr>
                <a:t> Simple Metal</a:t>
              </a:r>
            </a:p>
          </p:txBody>
        </p:sp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89736" y="3946697"/>
              <a:ext cx="1058150" cy="960184"/>
            </a:xfrm>
            <a:prstGeom prst="rect">
              <a:avLst/>
            </a:prstGeom>
          </p:spPr>
        </p:pic>
      </p:grpSp>
      <p:sp>
        <p:nvSpPr>
          <p:cNvPr id="5" name="Rounded Rectangle 4"/>
          <p:cNvSpPr/>
          <p:nvPr/>
        </p:nvSpPr>
        <p:spPr>
          <a:xfrm>
            <a:off x="3761117" y="1219201"/>
            <a:ext cx="5109925" cy="457199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There are over 500 3D printer manufacturers in the world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Scattered software design tool 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High costs for 3D printer manufactures to develop and support their own design tool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 Small 3D printer manufactures pay for manual 3D model editing 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 smtClean="0">
              <a:solidFill>
                <a:schemeClr val="tx1"/>
              </a:solidFill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509950" y="245052"/>
            <a:ext cx="294664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cap="all" dirty="0">
                <a:latin typeface="+mj-lt"/>
                <a:ea typeface="+mj-ea"/>
                <a:cs typeface="+mj-cs"/>
              </a:rPr>
              <a:t>3D PRINTING</a:t>
            </a:r>
          </a:p>
        </p:txBody>
      </p:sp>
    </p:spTree>
    <p:extLst>
      <p:ext uri="{BB962C8B-B14F-4D97-AF65-F5344CB8AC3E}">
        <p14:creationId xmlns:p14="http://schemas.microsoft.com/office/powerpoint/2010/main" val="1006366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8101" y="1690069"/>
            <a:ext cx="3979892" cy="273260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8035" y="17759"/>
            <a:ext cx="9905998" cy="147857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Current </a:t>
            </a:r>
            <a:r>
              <a:rPr lang="en-US" b="1" dirty="0" smtClean="0">
                <a:solidFill>
                  <a:schemeClr val="tx1"/>
                </a:solidFill>
              </a:rPr>
              <a:t>Challenges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02588"/>
            <a:ext cx="7079901" cy="5279082"/>
          </a:xfrm>
        </p:spPr>
        <p:txBody>
          <a:bodyPr>
            <a:normAutofit fontScale="25000" lnSpcReduction="20000"/>
          </a:bodyPr>
          <a:lstStyle/>
          <a:p>
            <a:pPr marL="868680" indent="-685800">
              <a:buFont typeface="Arial" panose="020B0604020202020204" pitchFamily="34" charset="0"/>
              <a:buChar char="•"/>
            </a:pPr>
            <a:r>
              <a:rPr lang="en-US" sz="5600" b="1" dirty="0"/>
              <a:t>Design tools</a:t>
            </a:r>
          </a:p>
          <a:p>
            <a:pPr marL="1143000" lvl="1" indent="-685800">
              <a:buFont typeface="Arial" panose="020B0604020202020204" pitchFamily="34" charset="0"/>
              <a:buChar char="•"/>
            </a:pPr>
            <a:r>
              <a:rPr lang="en-US" sz="5600" dirty="0"/>
              <a:t>Deep </a:t>
            </a:r>
            <a:r>
              <a:rPr lang="en-US" sz="5600" b="1" dirty="0">
                <a:solidFill>
                  <a:schemeClr val="accent1">
                    <a:lumMod val="75000"/>
                  </a:schemeClr>
                </a:solidFill>
              </a:rPr>
              <a:t>learning curve</a:t>
            </a:r>
          </a:p>
          <a:p>
            <a:pPr marL="1417320" lvl="2" indent="-685800">
              <a:buFont typeface="Arial" panose="020B0604020202020204" pitchFamily="34" charset="0"/>
              <a:buChar char="•"/>
            </a:pPr>
            <a:r>
              <a:rPr lang="en-US" sz="5600" dirty="0"/>
              <a:t>Transition training from one CAD system to another takes 4-8 weeks, costs $20,000 - $500,000 based on number of users</a:t>
            </a:r>
          </a:p>
          <a:p>
            <a:pPr marL="1417320" lvl="2" indent="-685800">
              <a:buFont typeface="Arial" panose="020B0604020202020204" pitchFamily="34" charset="0"/>
              <a:buChar char="•"/>
            </a:pPr>
            <a:r>
              <a:rPr lang="en-US" sz="5600" dirty="0"/>
              <a:t>eLearning online account costs ~$1,000 annually </a:t>
            </a:r>
          </a:p>
          <a:p>
            <a:pPr marL="1143000" lvl="1" indent="-685800">
              <a:buFont typeface="Arial" panose="020B0604020202020204" pitchFamily="34" charset="0"/>
              <a:buChar char="•"/>
            </a:pPr>
            <a:r>
              <a:rPr lang="en-US" sz="5600" dirty="0"/>
              <a:t>Accessibility </a:t>
            </a:r>
          </a:p>
          <a:p>
            <a:pPr marL="1143000" lvl="1" indent="-685800">
              <a:buFont typeface="Arial" panose="020B0604020202020204" pitchFamily="34" charset="0"/>
              <a:buChar char="•"/>
            </a:pPr>
            <a:r>
              <a:rPr lang="en-US" sz="5600" dirty="0"/>
              <a:t>Based on 20 </a:t>
            </a:r>
            <a:r>
              <a:rPr lang="en-US" sz="5600" dirty="0" err="1"/>
              <a:t>yrs</a:t>
            </a:r>
            <a:r>
              <a:rPr lang="en-US" sz="5600" dirty="0"/>
              <a:t> + technology </a:t>
            </a:r>
          </a:p>
          <a:p>
            <a:pPr marL="1143000" lvl="1" indent="-685800">
              <a:buFont typeface="Arial" panose="020B0604020202020204" pitchFamily="34" charset="0"/>
              <a:buChar char="•"/>
            </a:pPr>
            <a:r>
              <a:rPr lang="en-US" sz="5400" dirty="0"/>
              <a:t>Pricing </a:t>
            </a:r>
            <a:r>
              <a:rPr lang="en-US" sz="5400" dirty="0" smtClean="0"/>
              <a:t>model</a:t>
            </a:r>
          </a:p>
          <a:p>
            <a:pPr marL="1143000" lvl="1" indent="-685800">
              <a:buFont typeface="Arial" panose="020B0604020202020204" pitchFamily="34" charset="0"/>
              <a:buChar char="•"/>
            </a:pPr>
            <a:r>
              <a:rPr lang="en-US" sz="5600" b="1" dirty="0">
                <a:solidFill>
                  <a:schemeClr val="accent1">
                    <a:lumMod val="75000"/>
                  </a:schemeClr>
                </a:solidFill>
              </a:rPr>
              <a:t>Cost</a:t>
            </a:r>
          </a:p>
          <a:p>
            <a:pPr marL="1371600" lvl="2" indent="-6858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5600" dirty="0"/>
              <a:t>Traditional CAD system costs $10,000 - $30,000 per user + 20% - 30% annual maintenance </a:t>
            </a:r>
            <a:r>
              <a:rPr lang="en-US" sz="5600" dirty="0" smtClean="0"/>
              <a:t>fee</a:t>
            </a:r>
          </a:p>
          <a:p>
            <a:pPr marL="1371600" lvl="2" indent="-685800"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sz="5600" dirty="0" smtClean="0"/>
          </a:p>
          <a:p>
            <a:pPr marL="868680" indent="-685800">
              <a:buFont typeface="Arial" panose="020B0604020202020204" pitchFamily="34" charset="0"/>
              <a:buChar char="•"/>
            </a:pPr>
            <a:r>
              <a:rPr lang="en-US" sz="5600" b="1" dirty="0" smtClean="0"/>
              <a:t>3D Printing </a:t>
            </a:r>
          </a:p>
          <a:p>
            <a:pPr marL="1143000" lvl="1" indent="-685800">
              <a:buFont typeface="Arial" panose="020B0604020202020204" pitchFamily="34" charset="0"/>
              <a:buChar char="•"/>
            </a:pPr>
            <a:r>
              <a:rPr lang="en-US" sz="5600" dirty="0" smtClean="0"/>
              <a:t>Standard tools and processes </a:t>
            </a:r>
          </a:p>
          <a:p>
            <a:pPr marL="1143000" lvl="1" indent="-685800">
              <a:buFont typeface="Arial" panose="020B0604020202020204" pitchFamily="34" charset="0"/>
              <a:buChar char="•"/>
            </a:pPr>
            <a:r>
              <a:rPr lang="en-US" sz="5600" dirty="0" smtClean="0"/>
              <a:t>3D </a:t>
            </a:r>
            <a:r>
              <a:rPr lang="en-US" sz="5600" dirty="0"/>
              <a:t>model </a:t>
            </a:r>
            <a:r>
              <a:rPr lang="en-US" sz="5600" dirty="0" smtClean="0"/>
              <a:t>search ability </a:t>
            </a:r>
          </a:p>
          <a:p>
            <a:pPr lvl="1" indent="0">
              <a:buNone/>
            </a:pPr>
            <a:endParaRPr lang="en-US" sz="5600" dirty="0"/>
          </a:p>
          <a:p>
            <a:pPr marL="868680" indent="-685800">
              <a:buFont typeface="Arial" panose="020B0604020202020204" pitchFamily="34" charset="0"/>
              <a:buChar char="•"/>
            </a:pPr>
            <a:r>
              <a:rPr lang="en-US" sz="5600" b="1" dirty="0" smtClean="0"/>
              <a:t>3D Data Intelligence (Data AI)</a:t>
            </a:r>
          </a:p>
          <a:p>
            <a:pPr marL="1143000" lvl="1" indent="-685800">
              <a:buFont typeface="Arial" panose="020B0604020202020204" pitchFamily="34" charset="0"/>
              <a:buChar char="•"/>
            </a:pPr>
            <a:r>
              <a:rPr lang="en-US" sz="5600" dirty="0"/>
              <a:t>3D model recognition </a:t>
            </a:r>
            <a:r>
              <a:rPr lang="en-US" sz="5600" dirty="0" smtClean="0"/>
              <a:t>– model searching</a:t>
            </a:r>
          </a:p>
          <a:p>
            <a:pPr marL="1143000" lvl="1" indent="-685800">
              <a:buFont typeface="Arial" panose="020B0604020202020204" pitchFamily="34" charset="0"/>
              <a:buChar char="•"/>
            </a:pPr>
            <a:r>
              <a:rPr lang="en-US" sz="5600" dirty="0" smtClean="0"/>
              <a:t>3D processing template/module – knowledge reuse </a:t>
            </a:r>
          </a:p>
          <a:p>
            <a:pPr lvl="1"/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110141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Rounded Rectangle 132"/>
          <p:cNvSpPr/>
          <p:nvPr/>
        </p:nvSpPr>
        <p:spPr>
          <a:xfrm>
            <a:off x="10126702" y="1616084"/>
            <a:ext cx="2018478" cy="511897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32" name="Rounded Rectangle 131"/>
          <p:cNvSpPr/>
          <p:nvPr/>
        </p:nvSpPr>
        <p:spPr>
          <a:xfrm>
            <a:off x="260679" y="1644912"/>
            <a:ext cx="5751446" cy="509014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6166710" y="1600998"/>
            <a:ext cx="3949502" cy="5134062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69" name="Straight Connector 12"/>
          <p:cNvCxnSpPr/>
          <p:nvPr/>
        </p:nvCxnSpPr>
        <p:spPr>
          <a:xfrm flipV="1">
            <a:off x="4120512" y="-1124702"/>
            <a:ext cx="0" cy="719250"/>
          </a:xfrm>
          <a:prstGeom prst="line">
            <a:avLst/>
          </a:prstGeom>
          <a:ln w="158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13"/>
          <p:cNvCxnSpPr/>
          <p:nvPr/>
        </p:nvCxnSpPr>
        <p:spPr>
          <a:xfrm flipV="1">
            <a:off x="8083489" y="-1124702"/>
            <a:ext cx="1" cy="719250"/>
          </a:xfrm>
          <a:prstGeom prst="line">
            <a:avLst/>
          </a:prstGeom>
          <a:ln w="158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9"/>
          <p:cNvCxnSpPr/>
          <p:nvPr/>
        </p:nvCxnSpPr>
        <p:spPr>
          <a:xfrm flipH="1" flipV="1">
            <a:off x="157538" y="-1124702"/>
            <a:ext cx="1" cy="719250"/>
          </a:xfrm>
          <a:prstGeom prst="line">
            <a:avLst/>
          </a:prstGeom>
          <a:ln w="158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14"/>
          <p:cNvCxnSpPr/>
          <p:nvPr/>
        </p:nvCxnSpPr>
        <p:spPr>
          <a:xfrm flipH="1" flipV="1">
            <a:off x="12046461" y="-1124702"/>
            <a:ext cx="0" cy="719250"/>
          </a:xfrm>
          <a:prstGeom prst="line">
            <a:avLst/>
          </a:prstGeom>
          <a:ln w="158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eur droit 72"/>
          <p:cNvCxnSpPr/>
          <p:nvPr/>
        </p:nvCxnSpPr>
        <p:spPr bwMode="auto">
          <a:xfrm>
            <a:off x="1148281" y="-944890"/>
            <a:ext cx="0" cy="359626"/>
          </a:xfrm>
          <a:prstGeom prst="line">
            <a:avLst/>
          </a:prstGeom>
          <a:solidFill>
            <a:schemeClr val="tx2"/>
          </a:solidFill>
          <a:ln w="952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4" name="Connecteur droit 73"/>
          <p:cNvCxnSpPr/>
          <p:nvPr/>
        </p:nvCxnSpPr>
        <p:spPr bwMode="auto">
          <a:xfrm>
            <a:off x="2139025" y="-944890"/>
            <a:ext cx="0" cy="359626"/>
          </a:xfrm>
          <a:prstGeom prst="line">
            <a:avLst/>
          </a:prstGeom>
          <a:solidFill>
            <a:schemeClr val="tx2"/>
          </a:solidFill>
          <a:ln w="952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5" name="Connecteur droit 74"/>
          <p:cNvCxnSpPr/>
          <p:nvPr/>
        </p:nvCxnSpPr>
        <p:spPr bwMode="auto">
          <a:xfrm>
            <a:off x="3129769" y="-944890"/>
            <a:ext cx="0" cy="359626"/>
          </a:xfrm>
          <a:prstGeom prst="line">
            <a:avLst/>
          </a:prstGeom>
          <a:solidFill>
            <a:schemeClr val="tx2"/>
          </a:solidFill>
          <a:ln w="952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6" name="Connecteur droit 75"/>
          <p:cNvCxnSpPr/>
          <p:nvPr/>
        </p:nvCxnSpPr>
        <p:spPr bwMode="auto">
          <a:xfrm>
            <a:off x="5111256" y="-944890"/>
            <a:ext cx="0" cy="359626"/>
          </a:xfrm>
          <a:prstGeom prst="line">
            <a:avLst/>
          </a:prstGeom>
          <a:solidFill>
            <a:schemeClr val="tx2"/>
          </a:solidFill>
          <a:ln w="952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7" name="Connecteur droit 76"/>
          <p:cNvCxnSpPr/>
          <p:nvPr/>
        </p:nvCxnSpPr>
        <p:spPr bwMode="auto">
          <a:xfrm>
            <a:off x="6102000" y="-944890"/>
            <a:ext cx="0" cy="359626"/>
          </a:xfrm>
          <a:prstGeom prst="line">
            <a:avLst/>
          </a:prstGeom>
          <a:solidFill>
            <a:schemeClr val="tx2"/>
          </a:solidFill>
          <a:ln w="952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8" name="Connecteur droit 77"/>
          <p:cNvCxnSpPr/>
          <p:nvPr/>
        </p:nvCxnSpPr>
        <p:spPr bwMode="auto">
          <a:xfrm>
            <a:off x="7092744" y="-944890"/>
            <a:ext cx="0" cy="359626"/>
          </a:xfrm>
          <a:prstGeom prst="line">
            <a:avLst/>
          </a:prstGeom>
          <a:solidFill>
            <a:schemeClr val="tx2"/>
          </a:solidFill>
          <a:ln w="952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9" name="Connecteur droit 78"/>
          <p:cNvCxnSpPr/>
          <p:nvPr/>
        </p:nvCxnSpPr>
        <p:spPr bwMode="auto">
          <a:xfrm>
            <a:off x="9074232" y="-944890"/>
            <a:ext cx="0" cy="359626"/>
          </a:xfrm>
          <a:prstGeom prst="line">
            <a:avLst/>
          </a:prstGeom>
          <a:solidFill>
            <a:schemeClr val="tx2"/>
          </a:solidFill>
          <a:ln w="952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Connecteur droit 79"/>
          <p:cNvCxnSpPr/>
          <p:nvPr/>
        </p:nvCxnSpPr>
        <p:spPr bwMode="auto">
          <a:xfrm>
            <a:off x="10064976" y="-944890"/>
            <a:ext cx="0" cy="359626"/>
          </a:xfrm>
          <a:prstGeom prst="line">
            <a:avLst/>
          </a:prstGeom>
          <a:solidFill>
            <a:schemeClr val="tx2"/>
          </a:solidFill>
          <a:ln w="952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1" name="Connecteur droit 80"/>
          <p:cNvCxnSpPr/>
          <p:nvPr/>
        </p:nvCxnSpPr>
        <p:spPr bwMode="auto">
          <a:xfrm>
            <a:off x="11055719" y="-944890"/>
            <a:ext cx="0" cy="359626"/>
          </a:xfrm>
          <a:prstGeom prst="line">
            <a:avLst/>
          </a:prstGeom>
          <a:solidFill>
            <a:schemeClr val="tx2"/>
          </a:solidFill>
          <a:ln w="952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2" name="Connecteur droit 81"/>
          <p:cNvCxnSpPr/>
          <p:nvPr/>
        </p:nvCxnSpPr>
        <p:spPr bwMode="auto">
          <a:xfrm>
            <a:off x="1643653" y="-854982"/>
            <a:ext cx="0" cy="179812"/>
          </a:xfrm>
          <a:prstGeom prst="line">
            <a:avLst/>
          </a:prstGeom>
          <a:solidFill>
            <a:schemeClr val="tx2"/>
          </a:solidFill>
          <a:ln w="952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3" name="Connecteur droit 82"/>
          <p:cNvCxnSpPr/>
          <p:nvPr/>
        </p:nvCxnSpPr>
        <p:spPr bwMode="auto">
          <a:xfrm>
            <a:off x="2634397" y="-854982"/>
            <a:ext cx="0" cy="179812"/>
          </a:xfrm>
          <a:prstGeom prst="line">
            <a:avLst/>
          </a:prstGeom>
          <a:solidFill>
            <a:schemeClr val="tx2"/>
          </a:solidFill>
          <a:ln w="952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4" name="Connecteur droit 83"/>
          <p:cNvCxnSpPr/>
          <p:nvPr/>
        </p:nvCxnSpPr>
        <p:spPr bwMode="auto">
          <a:xfrm>
            <a:off x="3625141" y="-854982"/>
            <a:ext cx="0" cy="179812"/>
          </a:xfrm>
          <a:prstGeom prst="line">
            <a:avLst/>
          </a:prstGeom>
          <a:solidFill>
            <a:schemeClr val="tx2"/>
          </a:solidFill>
          <a:ln w="952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5" name="Connecteur droit 84"/>
          <p:cNvCxnSpPr/>
          <p:nvPr/>
        </p:nvCxnSpPr>
        <p:spPr bwMode="auto">
          <a:xfrm>
            <a:off x="4615884" y="-854982"/>
            <a:ext cx="0" cy="179812"/>
          </a:xfrm>
          <a:prstGeom prst="line">
            <a:avLst/>
          </a:prstGeom>
          <a:solidFill>
            <a:schemeClr val="tx2"/>
          </a:solidFill>
          <a:ln w="952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6" name="Connecteur droit 85"/>
          <p:cNvCxnSpPr/>
          <p:nvPr/>
        </p:nvCxnSpPr>
        <p:spPr bwMode="auto">
          <a:xfrm>
            <a:off x="9569604" y="-854982"/>
            <a:ext cx="0" cy="179812"/>
          </a:xfrm>
          <a:prstGeom prst="line">
            <a:avLst/>
          </a:prstGeom>
          <a:solidFill>
            <a:schemeClr val="tx2"/>
          </a:solidFill>
          <a:ln w="952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7" name="Connecteur droit 86"/>
          <p:cNvCxnSpPr/>
          <p:nvPr/>
        </p:nvCxnSpPr>
        <p:spPr bwMode="auto">
          <a:xfrm>
            <a:off x="8578860" y="-854982"/>
            <a:ext cx="0" cy="179812"/>
          </a:xfrm>
          <a:prstGeom prst="line">
            <a:avLst/>
          </a:prstGeom>
          <a:solidFill>
            <a:schemeClr val="tx2"/>
          </a:solidFill>
          <a:ln w="952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8" name="Connecteur droit 87"/>
          <p:cNvCxnSpPr/>
          <p:nvPr/>
        </p:nvCxnSpPr>
        <p:spPr bwMode="auto">
          <a:xfrm>
            <a:off x="7588115" y="-854982"/>
            <a:ext cx="0" cy="179812"/>
          </a:xfrm>
          <a:prstGeom prst="line">
            <a:avLst/>
          </a:prstGeom>
          <a:solidFill>
            <a:schemeClr val="tx2"/>
          </a:solidFill>
          <a:ln w="952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9" name="Connecteur droit 88"/>
          <p:cNvCxnSpPr/>
          <p:nvPr/>
        </p:nvCxnSpPr>
        <p:spPr bwMode="auto">
          <a:xfrm>
            <a:off x="6597372" y="-854982"/>
            <a:ext cx="0" cy="179812"/>
          </a:xfrm>
          <a:prstGeom prst="line">
            <a:avLst/>
          </a:prstGeom>
          <a:solidFill>
            <a:schemeClr val="tx2"/>
          </a:solidFill>
          <a:ln w="952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0" name="Connecteur droit 89"/>
          <p:cNvCxnSpPr/>
          <p:nvPr/>
        </p:nvCxnSpPr>
        <p:spPr bwMode="auto">
          <a:xfrm>
            <a:off x="5606628" y="-854982"/>
            <a:ext cx="0" cy="179812"/>
          </a:xfrm>
          <a:prstGeom prst="line">
            <a:avLst/>
          </a:prstGeom>
          <a:solidFill>
            <a:schemeClr val="tx2"/>
          </a:solidFill>
          <a:ln w="952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1" name="Connecteur droit 90"/>
          <p:cNvCxnSpPr/>
          <p:nvPr/>
        </p:nvCxnSpPr>
        <p:spPr bwMode="auto">
          <a:xfrm>
            <a:off x="10560348" y="-854982"/>
            <a:ext cx="0" cy="179812"/>
          </a:xfrm>
          <a:prstGeom prst="line">
            <a:avLst/>
          </a:prstGeom>
          <a:solidFill>
            <a:schemeClr val="tx2"/>
          </a:solidFill>
          <a:ln w="952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2" name="Connecteur droit 91"/>
          <p:cNvCxnSpPr/>
          <p:nvPr/>
        </p:nvCxnSpPr>
        <p:spPr bwMode="auto">
          <a:xfrm>
            <a:off x="11551091" y="-854982"/>
            <a:ext cx="0" cy="179812"/>
          </a:xfrm>
          <a:prstGeom prst="line">
            <a:avLst/>
          </a:prstGeom>
          <a:solidFill>
            <a:schemeClr val="tx2"/>
          </a:solidFill>
          <a:ln w="952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3" name="Connecteur droit 92"/>
          <p:cNvCxnSpPr/>
          <p:nvPr/>
        </p:nvCxnSpPr>
        <p:spPr bwMode="auto">
          <a:xfrm>
            <a:off x="652909" y="-854982"/>
            <a:ext cx="0" cy="179812"/>
          </a:xfrm>
          <a:prstGeom prst="line">
            <a:avLst/>
          </a:prstGeom>
          <a:solidFill>
            <a:schemeClr val="tx2"/>
          </a:solidFill>
          <a:ln w="952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4" name="Connecteur droit 93"/>
          <p:cNvCxnSpPr/>
          <p:nvPr/>
        </p:nvCxnSpPr>
        <p:spPr bwMode="auto">
          <a:xfrm flipV="1">
            <a:off x="-2563107" y="1886263"/>
            <a:ext cx="2085934" cy="0"/>
          </a:xfrm>
          <a:prstGeom prst="line">
            <a:avLst/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5" name="Connecteur droit 94"/>
          <p:cNvCxnSpPr/>
          <p:nvPr/>
        </p:nvCxnSpPr>
        <p:spPr bwMode="auto">
          <a:xfrm flipV="1">
            <a:off x="-2563107" y="6512698"/>
            <a:ext cx="2085934" cy="0"/>
          </a:xfrm>
          <a:prstGeom prst="line">
            <a:avLst/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6" name="Right Arrow 72">
            <a:hlinkClick r:id="" action="ppaction://noaction"/>
          </p:cNvPr>
          <p:cNvSpPr/>
          <p:nvPr/>
        </p:nvSpPr>
        <p:spPr bwMode="auto">
          <a:xfrm>
            <a:off x="-2159832" y="1886264"/>
            <a:ext cx="1279383" cy="359626"/>
          </a:xfrm>
          <a:prstGeom prst="roundRect">
            <a:avLst/>
          </a:prstGeom>
          <a:gradFill>
            <a:gsLst>
              <a:gs pos="0">
                <a:srgbClr val="006487"/>
              </a:gs>
              <a:gs pos="80000">
                <a:srgbClr val="005578"/>
              </a:gs>
              <a:gs pos="100000">
                <a:srgbClr val="004664"/>
              </a:gs>
            </a:gsLst>
            <a:lin ang="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  <a:extLst/>
        </p:spPr>
        <p:txBody>
          <a:bodyPr rtlCol="0" anchor="ctr"/>
          <a:lstStyle/>
          <a:p>
            <a:pPr algn="ctr"/>
            <a:r>
              <a:rPr lang="en-US" sz="1098" b="1" kern="0" dirty="0">
                <a:solidFill>
                  <a:prstClr val="white"/>
                </a:solidFill>
                <a:latin typeface="Arial"/>
              </a:rPr>
              <a:t>XXX</a:t>
            </a:r>
          </a:p>
        </p:txBody>
      </p:sp>
      <p:sp>
        <p:nvSpPr>
          <p:cNvPr id="97" name="Right Arrow 72">
            <a:hlinkClick r:id="" action="ppaction://noaction"/>
          </p:cNvPr>
          <p:cNvSpPr/>
          <p:nvPr/>
        </p:nvSpPr>
        <p:spPr bwMode="auto">
          <a:xfrm>
            <a:off x="-2159832" y="2274156"/>
            <a:ext cx="1279383" cy="359626"/>
          </a:xfrm>
          <a:prstGeom prst="roundRect">
            <a:avLst/>
          </a:prstGeom>
          <a:gradFill>
            <a:gsLst>
              <a:gs pos="0">
                <a:srgbClr val="006487"/>
              </a:gs>
              <a:gs pos="80000">
                <a:srgbClr val="005578"/>
              </a:gs>
              <a:gs pos="100000">
                <a:srgbClr val="004664"/>
              </a:gs>
            </a:gsLst>
            <a:lin ang="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  <a:extLst/>
        </p:spPr>
        <p:txBody>
          <a:bodyPr rtlCol="0" anchor="ctr"/>
          <a:lstStyle/>
          <a:p>
            <a:pPr algn="ctr"/>
            <a:r>
              <a:rPr lang="en-US" sz="1098" b="1" kern="0" dirty="0">
                <a:solidFill>
                  <a:prstClr val="white"/>
                </a:solidFill>
                <a:latin typeface="Arial"/>
              </a:rPr>
              <a:t>XXX</a:t>
            </a:r>
          </a:p>
        </p:txBody>
      </p:sp>
      <p:sp>
        <p:nvSpPr>
          <p:cNvPr id="98" name="Right Arrow 72">
            <a:hlinkClick r:id="" action="ppaction://noaction"/>
          </p:cNvPr>
          <p:cNvSpPr/>
          <p:nvPr/>
        </p:nvSpPr>
        <p:spPr bwMode="auto">
          <a:xfrm>
            <a:off x="-2159832" y="3049939"/>
            <a:ext cx="1279383" cy="359626"/>
          </a:xfrm>
          <a:prstGeom prst="roundRect">
            <a:avLst/>
          </a:prstGeom>
          <a:gradFill>
            <a:gsLst>
              <a:gs pos="0">
                <a:srgbClr val="006487"/>
              </a:gs>
              <a:gs pos="80000">
                <a:srgbClr val="005578"/>
              </a:gs>
              <a:gs pos="100000">
                <a:srgbClr val="004664"/>
              </a:gs>
            </a:gsLst>
            <a:lin ang="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  <a:extLst/>
        </p:spPr>
        <p:txBody>
          <a:bodyPr rtlCol="0" anchor="ctr"/>
          <a:lstStyle/>
          <a:p>
            <a:pPr algn="ctr"/>
            <a:r>
              <a:rPr lang="en-US" sz="1098" b="1" kern="0" dirty="0">
                <a:solidFill>
                  <a:prstClr val="white"/>
                </a:solidFill>
                <a:latin typeface="Arial"/>
              </a:rPr>
              <a:t>XXX</a:t>
            </a:r>
          </a:p>
        </p:txBody>
      </p:sp>
      <p:sp>
        <p:nvSpPr>
          <p:cNvPr id="99" name="Right Arrow 72">
            <a:hlinkClick r:id="" action="ppaction://noaction"/>
          </p:cNvPr>
          <p:cNvSpPr/>
          <p:nvPr/>
        </p:nvSpPr>
        <p:spPr bwMode="auto">
          <a:xfrm>
            <a:off x="-2159832" y="3437831"/>
            <a:ext cx="1279383" cy="359626"/>
          </a:xfrm>
          <a:prstGeom prst="roundRect">
            <a:avLst/>
          </a:prstGeom>
          <a:gradFill>
            <a:gsLst>
              <a:gs pos="0">
                <a:srgbClr val="006487"/>
              </a:gs>
              <a:gs pos="80000">
                <a:srgbClr val="005578"/>
              </a:gs>
              <a:gs pos="100000">
                <a:srgbClr val="004664"/>
              </a:gs>
            </a:gsLst>
            <a:lin ang="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  <a:extLst/>
        </p:spPr>
        <p:txBody>
          <a:bodyPr rtlCol="0" anchor="ctr"/>
          <a:lstStyle/>
          <a:p>
            <a:pPr algn="ctr"/>
            <a:r>
              <a:rPr lang="en-US" sz="1098" b="1" kern="0" dirty="0">
                <a:solidFill>
                  <a:prstClr val="white"/>
                </a:solidFill>
                <a:latin typeface="Arial"/>
              </a:rPr>
              <a:t>XXX</a:t>
            </a:r>
          </a:p>
        </p:txBody>
      </p:sp>
      <p:sp>
        <p:nvSpPr>
          <p:cNvPr id="100" name="Right Arrow 72">
            <a:hlinkClick r:id="" action="ppaction://noaction"/>
          </p:cNvPr>
          <p:cNvSpPr/>
          <p:nvPr/>
        </p:nvSpPr>
        <p:spPr bwMode="auto">
          <a:xfrm>
            <a:off x="-2159832" y="3825723"/>
            <a:ext cx="1279383" cy="359626"/>
          </a:xfrm>
          <a:prstGeom prst="roundRect">
            <a:avLst/>
          </a:prstGeom>
          <a:gradFill>
            <a:gsLst>
              <a:gs pos="0">
                <a:srgbClr val="006487"/>
              </a:gs>
              <a:gs pos="80000">
                <a:srgbClr val="005578"/>
              </a:gs>
              <a:gs pos="100000">
                <a:srgbClr val="004664"/>
              </a:gs>
            </a:gsLst>
            <a:lin ang="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  <a:extLst/>
        </p:spPr>
        <p:txBody>
          <a:bodyPr rtlCol="0" anchor="ctr"/>
          <a:lstStyle/>
          <a:p>
            <a:pPr algn="ctr"/>
            <a:r>
              <a:rPr lang="en-US" sz="1098" b="1" kern="0" dirty="0">
                <a:solidFill>
                  <a:prstClr val="white"/>
                </a:solidFill>
                <a:latin typeface="Arial"/>
              </a:rPr>
              <a:t>XXX</a:t>
            </a:r>
          </a:p>
        </p:txBody>
      </p:sp>
      <p:sp>
        <p:nvSpPr>
          <p:cNvPr id="101" name="Right Arrow 72">
            <a:hlinkClick r:id="" action="ppaction://noaction"/>
          </p:cNvPr>
          <p:cNvSpPr/>
          <p:nvPr/>
        </p:nvSpPr>
        <p:spPr bwMode="auto">
          <a:xfrm>
            <a:off x="-2159832" y="4213615"/>
            <a:ext cx="1279383" cy="359626"/>
          </a:xfrm>
          <a:prstGeom prst="roundRect">
            <a:avLst/>
          </a:prstGeom>
          <a:gradFill>
            <a:gsLst>
              <a:gs pos="0">
                <a:srgbClr val="006487"/>
              </a:gs>
              <a:gs pos="80000">
                <a:srgbClr val="005578"/>
              </a:gs>
              <a:gs pos="100000">
                <a:srgbClr val="004664"/>
              </a:gs>
            </a:gsLst>
            <a:lin ang="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  <a:extLst/>
        </p:spPr>
        <p:txBody>
          <a:bodyPr rtlCol="0" anchor="ctr"/>
          <a:lstStyle/>
          <a:p>
            <a:pPr algn="ctr"/>
            <a:r>
              <a:rPr lang="en-US" sz="1098" b="1" kern="0" dirty="0">
                <a:solidFill>
                  <a:prstClr val="white"/>
                </a:solidFill>
                <a:latin typeface="Arial"/>
              </a:rPr>
              <a:t>XXX</a:t>
            </a:r>
          </a:p>
        </p:txBody>
      </p:sp>
      <p:sp>
        <p:nvSpPr>
          <p:cNvPr id="102" name="Right Arrow 72">
            <a:hlinkClick r:id="" action="ppaction://noaction"/>
          </p:cNvPr>
          <p:cNvSpPr/>
          <p:nvPr/>
        </p:nvSpPr>
        <p:spPr bwMode="auto">
          <a:xfrm>
            <a:off x="-2159832" y="4601507"/>
            <a:ext cx="1279383" cy="359626"/>
          </a:xfrm>
          <a:prstGeom prst="roundRect">
            <a:avLst/>
          </a:prstGeom>
          <a:gradFill>
            <a:gsLst>
              <a:gs pos="0">
                <a:srgbClr val="006487"/>
              </a:gs>
              <a:gs pos="80000">
                <a:srgbClr val="005578"/>
              </a:gs>
              <a:gs pos="100000">
                <a:srgbClr val="004664"/>
              </a:gs>
            </a:gsLst>
            <a:lin ang="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  <a:extLst/>
        </p:spPr>
        <p:txBody>
          <a:bodyPr rtlCol="0" anchor="ctr"/>
          <a:lstStyle/>
          <a:p>
            <a:pPr algn="ctr"/>
            <a:r>
              <a:rPr lang="en-US" sz="1098" b="1" kern="0" dirty="0">
                <a:solidFill>
                  <a:prstClr val="white"/>
                </a:solidFill>
                <a:latin typeface="Arial"/>
              </a:rPr>
              <a:t>XXX</a:t>
            </a:r>
          </a:p>
        </p:txBody>
      </p:sp>
      <p:sp>
        <p:nvSpPr>
          <p:cNvPr id="103" name="Right Arrow 72">
            <a:hlinkClick r:id="" action="ppaction://noaction"/>
          </p:cNvPr>
          <p:cNvSpPr/>
          <p:nvPr/>
        </p:nvSpPr>
        <p:spPr bwMode="auto">
          <a:xfrm>
            <a:off x="-2159832" y="4989399"/>
            <a:ext cx="1279383" cy="359626"/>
          </a:xfrm>
          <a:prstGeom prst="roundRect">
            <a:avLst/>
          </a:prstGeom>
          <a:gradFill>
            <a:gsLst>
              <a:gs pos="0">
                <a:srgbClr val="006487"/>
              </a:gs>
              <a:gs pos="80000">
                <a:srgbClr val="005578"/>
              </a:gs>
              <a:gs pos="100000">
                <a:srgbClr val="004664"/>
              </a:gs>
            </a:gsLst>
            <a:lin ang="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  <a:extLst/>
        </p:spPr>
        <p:txBody>
          <a:bodyPr rtlCol="0" anchor="ctr"/>
          <a:lstStyle/>
          <a:p>
            <a:pPr algn="ctr"/>
            <a:r>
              <a:rPr lang="en-US" sz="1098" b="1" kern="0" dirty="0">
                <a:solidFill>
                  <a:prstClr val="white"/>
                </a:solidFill>
                <a:latin typeface="Arial"/>
              </a:rPr>
              <a:t>XXX</a:t>
            </a:r>
          </a:p>
        </p:txBody>
      </p:sp>
      <p:sp>
        <p:nvSpPr>
          <p:cNvPr id="104" name="Right Arrow 72">
            <a:hlinkClick r:id="" action="ppaction://noaction"/>
          </p:cNvPr>
          <p:cNvSpPr/>
          <p:nvPr/>
        </p:nvSpPr>
        <p:spPr bwMode="auto">
          <a:xfrm>
            <a:off x="-2159832" y="5377291"/>
            <a:ext cx="1279383" cy="359626"/>
          </a:xfrm>
          <a:prstGeom prst="roundRect">
            <a:avLst/>
          </a:prstGeom>
          <a:gradFill>
            <a:gsLst>
              <a:gs pos="0">
                <a:srgbClr val="006487"/>
              </a:gs>
              <a:gs pos="80000">
                <a:srgbClr val="005578"/>
              </a:gs>
              <a:gs pos="100000">
                <a:srgbClr val="004664"/>
              </a:gs>
            </a:gsLst>
            <a:lin ang="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  <a:extLst/>
        </p:spPr>
        <p:txBody>
          <a:bodyPr rtlCol="0" anchor="ctr"/>
          <a:lstStyle/>
          <a:p>
            <a:pPr algn="ctr"/>
            <a:r>
              <a:rPr lang="en-US" sz="1098" b="1" kern="0" dirty="0">
                <a:solidFill>
                  <a:prstClr val="white"/>
                </a:solidFill>
                <a:latin typeface="Arial"/>
              </a:rPr>
              <a:t>XXX</a:t>
            </a:r>
          </a:p>
        </p:txBody>
      </p:sp>
      <p:sp>
        <p:nvSpPr>
          <p:cNvPr id="105" name="Right Arrow 72">
            <a:hlinkClick r:id="" action="ppaction://noaction"/>
          </p:cNvPr>
          <p:cNvSpPr/>
          <p:nvPr/>
        </p:nvSpPr>
        <p:spPr bwMode="auto">
          <a:xfrm>
            <a:off x="-2159832" y="5765182"/>
            <a:ext cx="1279383" cy="359626"/>
          </a:xfrm>
          <a:prstGeom prst="roundRect">
            <a:avLst/>
          </a:prstGeom>
          <a:gradFill>
            <a:gsLst>
              <a:gs pos="0">
                <a:srgbClr val="006487"/>
              </a:gs>
              <a:gs pos="80000">
                <a:srgbClr val="005578"/>
              </a:gs>
              <a:gs pos="100000">
                <a:srgbClr val="004664"/>
              </a:gs>
            </a:gsLst>
            <a:lin ang="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  <a:extLst/>
        </p:spPr>
        <p:txBody>
          <a:bodyPr rtlCol="0" anchor="ctr"/>
          <a:lstStyle/>
          <a:p>
            <a:pPr algn="ctr"/>
            <a:r>
              <a:rPr lang="en-US" sz="1098" b="1" kern="0" dirty="0">
                <a:solidFill>
                  <a:prstClr val="white"/>
                </a:solidFill>
                <a:latin typeface="Arial"/>
              </a:rPr>
              <a:t>XXX</a:t>
            </a:r>
          </a:p>
        </p:txBody>
      </p:sp>
      <p:sp>
        <p:nvSpPr>
          <p:cNvPr id="106" name="Right Arrow 72">
            <a:hlinkClick r:id="" action="ppaction://noaction"/>
          </p:cNvPr>
          <p:cNvSpPr/>
          <p:nvPr/>
        </p:nvSpPr>
        <p:spPr bwMode="auto">
          <a:xfrm>
            <a:off x="-2159832" y="6153074"/>
            <a:ext cx="1279383" cy="359626"/>
          </a:xfrm>
          <a:prstGeom prst="roundRect">
            <a:avLst/>
          </a:prstGeom>
          <a:gradFill>
            <a:gsLst>
              <a:gs pos="0">
                <a:srgbClr val="006487"/>
              </a:gs>
              <a:gs pos="80000">
                <a:srgbClr val="005578"/>
              </a:gs>
              <a:gs pos="100000">
                <a:srgbClr val="004664"/>
              </a:gs>
            </a:gsLst>
            <a:lin ang="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  <a:extLst/>
        </p:spPr>
        <p:txBody>
          <a:bodyPr rtlCol="0" anchor="ctr"/>
          <a:lstStyle/>
          <a:p>
            <a:pPr algn="ctr"/>
            <a:r>
              <a:rPr lang="en-US" sz="1098" b="1" kern="0" dirty="0">
                <a:solidFill>
                  <a:prstClr val="white"/>
                </a:solidFill>
                <a:latin typeface="Arial"/>
              </a:rPr>
              <a:t>XXX</a:t>
            </a:r>
          </a:p>
        </p:txBody>
      </p:sp>
      <p:sp>
        <p:nvSpPr>
          <p:cNvPr id="107" name="Right Arrow 72">
            <a:hlinkClick r:id="" action="ppaction://noaction"/>
          </p:cNvPr>
          <p:cNvSpPr/>
          <p:nvPr/>
        </p:nvSpPr>
        <p:spPr bwMode="auto">
          <a:xfrm>
            <a:off x="-2159832" y="2662047"/>
            <a:ext cx="1279383" cy="359626"/>
          </a:xfrm>
          <a:prstGeom prst="roundRect">
            <a:avLst/>
          </a:prstGeom>
          <a:gradFill>
            <a:gsLst>
              <a:gs pos="0">
                <a:srgbClr val="006487"/>
              </a:gs>
              <a:gs pos="80000">
                <a:srgbClr val="005578"/>
              </a:gs>
              <a:gs pos="100000">
                <a:srgbClr val="004664"/>
              </a:gs>
            </a:gsLst>
            <a:lin ang="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  <a:extLst/>
        </p:spPr>
        <p:txBody>
          <a:bodyPr rtlCol="0" anchor="ctr"/>
          <a:lstStyle/>
          <a:p>
            <a:pPr algn="ctr"/>
            <a:r>
              <a:rPr lang="en-US" sz="1098" b="1" kern="0" dirty="0">
                <a:solidFill>
                  <a:prstClr val="white"/>
                </a:solidFill>
                <a:latin typeface="Arial"/>
              </a:rPr>
              <a:t>XXX</a:t>
            </a:r>
          </a:p>
        </p:txBody>
      </p:sp>
      <p:sp>
        <p:nvSpPr>
          <p:cNvPr id="119" name="5-Point Star 68"/>
          <p:cNvSpPr>
            <a:spLocks noChangeAspect="1"/>
          </p:cNvSpPr>
          <p:nvPr/>
        </p:nvSpPr>
        <p:spPr bwMode="auto">
          <a:xfrm>
            <a:off x="8796546" y="5808934"/>
            <a:ext cx="179812" cy="179812"/>
          </a:xfrm>
          <a:prstGeom prst="star5">
            <a:avLst/>
          </a:prstGeom>
          <a:solidFill>
            <a:srgbClr val="FF0000"/>
          </a:solidFill>
          <a:ln>
            <a:noFill/>
          </a:ln>
          <a:effectLst/>
          <a:extLst/>
        </p:spPr>
        <p:txBody>
          <a:bodyPr wrap="square" lIns="107753" tIns="53874" rIns="107753" bIns="53874" numCol="1" spcCol="71910" rtlCol="0" anchor="ctr">
            <a:noAutofit/>
          </a:bodyPr>
          <a:lstStyle/>
          <a:p>
            <a:pPr algn="ctr" defTabSz="912346">
              <a:lnSpc>
                <a:spcPct val="110000"/>
              </a:lnSpc>
            </a:pPr>
            <a:endParaRPr lang="en-US" sz="2398" b="1" dirty="0">
              <a:solidFill>
                <a:srgbClr val="FF0000"/>
              </a:solidFill>
              <a:latin typeface="Calibri"/>
            </a:endParaRPr>
          </a:p>
        </p:txBody>
      </p:sp>
      <p:sp>
        <p:nvSpPr>
          <p:cNvPr id="122" name="cdtRectangle 121 Id160889"/>
          <p:cNvSpPr>
            <a:spLocks noChangeArrowheads="1"/>
          </p:cNvSpPr>
          <p:nvPr/>
        </p:nvSpPr>
        <p:spPr bwMode="auto">
          <a:xfrm>
            <a:off x="14080607" y="485903"/>
            <a:ext cx="1438501" cy="288625"/>
          </a:xfrm>
          <a:prstGeom prst="rect">
            <a:avLst/>
          </a:prstGeom>
          <a:solidFill>
            <a:srgbClr val="465F19"/>
          </a:solidFill>
          <a:ln w="9525" algn="ctr">
            <a:noFill/>
            <a:miter lim="800000"/>
            <a:headEnd/>
            <a:tailEnd/>
          </a:ln>
          <a:effectLst/>
        </p:spPr>
        <p:txBody>
          <a:bodyPr lIns="71926" tIns="35962" rIns="71926" bIns="35962" anchor="ctr"/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en-US" sz="999" b="1" noProof="1">
                <a:solidFill>
                  <a:srgbClr val="FFFFFF"/>
                </a:solidFill>
              </a:rPr>
              <a:t>70 | 95 | 25</a:t>
            </a:r>
          </a:p>
        </p:txBody>
      </p:sp>
      <p:sp>
        <p:nvSpPr>
          <p:cNvPr id="125" name="cdtRectangle 124 Id160892"/>
          <p:cNvSpPr>
            <a:spLocks noChangeArrowheads="1"/>
          </p:cNvSpPr>
          <p:nvPr/>
        </p:nvSpPr>
        <p:spPr bwMode="auto">
          <a:xfrm>
            <a:off x="14080607" y="903650"/>
            <a:ext cx="1438501" cy="288625"/>
          </a:xfrm>
          <a:prstGeom prst="rect">
            <a:avLst/>
          </a:prstGeom>
          <a:solidFill>
            <a:srgbClr val="738732"/>
          </a:solidFill>
          <a:ln w="9525" algn="ctr">
            <a:noFill/>
            <a:miter lim="800000"/>
            <a:headEnd/>
            <a:tailEnd/>
          </a:ln>
          <a:effectLst/>
        </p:spPr>
        <p:txBody>
          <a:bodyPr lIns="71926" tIns="35962" rIns="71926" bIns="35962" anchor="ctr"/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en-US" sz="999" b="1" noProof="1">
                <a:solidFill>
                  <a:srgbClr val="FFFFFF"/>
                </a:solidFill>
              </a:rPr>
              <a:t>115 | 135 | 50</a:t>
            </a:r>
          </a:p>
        </p:txBody>
      </p:sp>
      <p:sp>
        <p:nvSpPr>
          <p:cNvPr id="127" name="cdtRectangle 126 Id160894"/>
          <p:cNvSpPr>
            <a:spLocks noChangeArrowheads="1"/>
          </p:cNvSpPr>
          <p:nvPr/>
        </p:nvSpPr>
        <p:spPr bwMode="auto">
          <a:xfrm>
            <a:off x="14080607" y="1290596"/>
            <a:ext cx="1438501" cy="288625"/>
          </a:xfrm>
          <a:prstGeom prst="rect">
            <a:avLst/>
          </a:prstGeom>
          <a:solidFill>
            <a:srgbClr val="96A51E"/>
          </a:solidFill>
          <a:ln w="9525" algn="ctr">
            <a:noFill/>
            <a:miter lim="800000"/>
            <a:headEnd/>
            <a:tailEnd/>
          </a:ln>
          <a:effectLst/>
        </p:spPr>
        <p:txBody>
          <a:bodyPr lIns="71926" tIns="35962" rIns="71926" bIns="35962" anchor="ctr"/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en-US" sz="999" b="1" noProof="1">
                <a:solidFill>
                  <a:srgbClr val="FFFFFF"/>
                </a:solidFill>
              </a:rPr>
              <a:t>150 | 165 | 30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6193922" y="1312802"/>
            <a:ext cx="1280508" cy="214999"/>
            <a:chOff x="3238400" y="2739157"/>
            <a:chExt cx="1281842" cy="215223"/>
          </a:xfrm>
          <a:effectLst/>
        </p:grpSpPr>
        <p:sp>
          <p:nvSpPr>
            <p:cNvPr id="137" name="5-Point Star 68"/>
            <p:cNvSpPr>
              <a:spLocks noChangeAspect="1"/>
            </p:cNvSpPr>
            <p:nvPr/>
          </p:nvSpPr>
          <p:spPr bwMode="auto">
            <a:xfrm>
              <a:off x="3238400" y="2739157"/>
              <a:ext cx="192090" cy="192090"/>
            </a:xfrm>
            <a:prstGeom prst="star5">
              <a:avLst/>
            </a:prstGeom>
            <a:solidFill>
              <a:srgbClr val="00B050"/>
            </a:solidFill>
            <a:ln>
              <a:noFill/>
            </a:ln>
            <a:effectLst/>
            <a:extLst/>
          </p:spPr>
          <p:txBody>
            <a:bodyPr wrap="square" lIns="107753" tIns="53874" rIns="107753" bIns="53874" numCol="1" spcCol="71910" rtlCol="0" anchor="ctr">
              <a:noAutofit/>
            </a:bodyPr>
            <a:lstStyle/>
            <a:p>
              <a:pPr algn="ctr" defTabSz="912346">
                <a:lnSpc>
                  <a:spcPct val="110000"/>
                </a:lnSpc>
              </a:pPr>
              <a:endParaRPr lang="en-US" sz="2398" b="1" dirty="0">
                <a:solidFill>
                  <a:srgbClr val="00B050"/>
                </a:solidFill>
                <a:latin typeface="Calibri"/>
              </a:endParaRPr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3430490" y="2751247"/>
              <a:ext cx="1089752" cy="2031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fontAlgn="base">
                <a:lnSpc>
                  <a:spcPct val="110000"/>
                </a:lnSpc>
                <a:spcAft>
                  <a:spcPct val="0"/>
                </a:spcAft>
              </a:pPr>
              <a:r>
                <a:rPr lang="en-US" sz="1198" b="1" i="1" dirty="0">
                  <a:solidFill>
                    <a:srgbClr val="00B050"/>
                  </a:solidFill>
                </a:rPr>
                <a:t>First Go-Live</a:t>
              </a:r>
            </a:p>
          </p:txBody>
        </p:sp>
      </p:grpSp>
      <p:sp>
        <p:nvSpPr>
          <p:cNvPr id="135" name="Right Arrow 72">
            <a:hlinkClick r:id="" action="ppaction://noaction"/>
          </p:cNvPr>
          <p:cNvSpPr/>
          <p:nvPr/>
        </p:nvSpPr>
        <p:spPr bwMode="auto">
          <a:xfrm>
            <a:off x="6109535" y="1895698"/>
            <a:ext cx="3955441" cy="570370"/>
          </a:xfrm>
          <a:prstGeom prst="roundRect">
            <a:avLst/>
          </a:prstGeom>
          <a:solidFill>
            <a:srgbClr val="0070C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  <a:extLst/>
        </p:spPr>
        <p:txBody>
          <a:bodyPr rtlCol="0" anchor="ctr"/>
          <a:lstStyle/>
          <a:p>
            <a:r>
              <a:rPr lang="en-US" sz="1098" b="1" kern="0" dirty="0">
                <a:solidFill>
                  <a:srgbClr val="FFFFFF"/>
                </a:solidFill>
                <a:latin typeface="Arial"/>
              </a:rPr>
              <a:t>Continue product version 2.0 development </a:t>
            </a:r>
          </a:p>
        </p:txBody>
      </p:sp>
      <p:sp>
        <p:nvSpPr>
          <p:cNvPr id="41" name="Right Arrow 72">
            <a:hlinkClick r:id="" action="ppaction://noaction"/>
          </p:cNvPr>
          <p:cNvSpPr/>
          <p:nvPr/>
        </p:nvSpPr>
        <p:spPr bwMode="auto">
          <a:xfrm>
            <a:off x="157819" y="1894261"/>
            <a:ext cx="5922812" cy="552149"/>
          </a:xfrm>
          <a:prstGeom prst="roundRect">
            <a:avLst/>
          </a:prstGeom>
          <a:solidFill>
            <a:srgbClr val="0070C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  <a:extLst/>
        </p:spPr>
        <p:txBody>
          <a:bodyPr rtlCol="0" anchor="ctr"/>
          <a:lstStyle/>
          <a:p>
            <a:pPr algn="ctr"/>
            <a:r>
              <a:rPr lang="en-US" sz="900" b="1" kern="0" dirty="0">
                <a:solidFill>
                  <a:srgbClr val="FFFFFF"/>
                </a:solidFill>
                <a:latin typeface="Arial"/>
              </a:rPr>
              <a:t>Product development</a:t>
            </a:r>
          </a:p>
        </p:txBody>
      </p:sp>
      <p:sp>
        <p:nvSpPr>
          <p:cNvPr id="46" name="Right Arrow 72">
            <a:hlinkClick r:id="" action="ppaction://noaction"/>
          </p:cNvPr>
          <p:cNvSpPr/>
          <p:nvPr/>
        </p:nvSpPr>
        <p:spPr bwMode="auto">
          <a:xfrm>
            <a:off x="2210868" y="2476586"/>
            <a:ext cx="3880275" cy="553096"/>
          </a:xfrm>
          <a:prstGeom prst="roundRect">
            <a:avLst/>
          </a:prstGeom>
          <a:solidFill>
            <a:schemeClr val="accent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  <a:extLst/>
        </p:spPr>
        <p:txBody>
          <a:bodyPr rtlCol="0" anchor="ctr"/>
          <a:lstStyle/>
          <a:p>
            <a:r>
              <a:rPr lang="en-US" sz="900" b="1" kern="0" dirty="0">
                <a:solidFill>
                  <a:srgbClr val="FFFFFF"/>
                </a:solidFill>
                <a:latin typeface="Arial"/>
              </a:rPr>
              <a:t>Design team expansion</a:t>
            </a:r>
          </a:p>
        </p:txBody>
      </p:sp>
      <p:sp>
        <p:nvSpPr>
          <p:cNvPr id="129" name="Right Arrow 72">
            <a:hlinkClick r:id="" action="ppaction://noaction"/>
          </p:cNvPr>
          <p:cNvSpPr/>
          <p:nvPr/>
        </p:nvSpPr>
        <p:spPr bwMode="auto">
          <a:xfrm>
            <a:off x="2210868" y="3746180"/>
            <a:ext cx="9835591" cy="677438"/>
          </a:xfrm>
          <a:prstGeom prst="roundRect">
            <a:avLst/>
          </a:prstGeom>
          <a:solidFill>
            <a:srgbClr val="00B05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  <a:extLst/>
        </p:spPr>
        <p:txBody>
          <a:bodyPr rtlCol="0" anchor="ctr"/>
          <a:lstStyle/>
          <a:p>
            <a:r>
              <a:rPr lang="en-US" sz="1098" b="1" kern="0" dirty="0">
                <a:solidFill>
                  <a:srgbClr val="FFFFFF"/>
                </a:solidFill>
                <a:latin typeface="Arial"/>
              </a:rPr>
              <a:t>Corporate with 3D printer manufacturers </a:t>
            </a:r>
          </a:p>
        </p:txBody>
      </p:sp>
      <p:sp>
        <p:nvSpPr>
          <p:cNvPr id="134" name="Right Arrow 72">
            <a:hlinkClick r:id="" action="ppaction://noaction"/>
          </p:cNvPr>
          <p:cNvSpPr/>
          <p:nvPr/>
        </p:nvSpPr>
        <p:spPr bwMode="auto">
          <a:xfrm>
            <a:off x="10126702" y="1895698"/>
            <a:ext cx="1919759" cy="570370"/>
          </a:xfrm>
          <a:prstGeom prst="roundRect">
            <a:avLst/>
          </a:prstGeom>
          <a:solidFill>
            <a:srgbClr val="0070C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  <a:extLst/>
        </p:spPr>
        <p:txBody>
          <a:bodyPr rtlCol="0" anchor="ctr"/>
          <a:lstStyle/>
          <a:p>
            <a:r>
              <a:rPr lang="en-US" sz="1098" b="1" kern="0" dirty="0">
                <a:solidFill>
                  <a:srgbClr val="FFFFFF"/>
                </a:solidFill>
                <a:latin typeface="Arial"/>
              </a:rPr>
              <a:t>Continue PD</a:t>
            </a:r>
          </a:p>
        </p:txBody>
      </p:sp>
      <p:sp>
        <p:nvSpPr>
          <p:cNvPr id="136" name="Right Arrow 72">
            <a:hlinkClick r:id="" action="ppaction://noaction"/>
          </p:cNvPr>
          <p:cNvSpPr/>
          <p:nvPr/>
        </p:nvSpPr>
        <p:spPr bwMode="auto">
          <a:xfrm>
            <a:off x="4144036" y="3049084"/>
            <a:ext cx="1929626" cy="677438"/>
          </a:xfrm>
          <a:prstGeom prst="roundRect">
            <a:avLst/>
          </a:prstGeom>
          <a:solidFill>
            <a:srgbClr val="00B0F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  <a:extLst/>
        </p:spPr>
        <p:txBody>
          <a:bodyPr rtlCol="0" anchor="ctr"/>
          <a:lstStyle/>
          <a:p>
            <a:r>
              <a:rPr lang="en-US" sz="1098" b="1" kern="0" dirty="0">
                <a:solidFill>
                  <a:srgbClr val="FFFFFF"/>
                </a:solidFill>
                <a:latin typeface="Arial"/>
              </a:rPr>
              <a:t>Marketing for Go-Live</a:t>
            </a:r>
          </a:p>
        </p:txBody>
      </p:sp>
      <p:sp>
        <p:nvSpPr>
          <p:cNvPr id="138" name="Right Arrow 72">
            <a:hlinkClick r:id="" action="ppaction://noaction"/>
          </p:cNvPr>
          <p:cNvSpPr/>
          <p:nvPr/>
        </p:nvSpPr>
        <p:spPr bwMode="auto">
          <a:xfrm>
            <a:off x="6143348" y="2476586"/>
            <a:ext cx="5903111" cy="553096"/>
          </a:xfrm>
          <a:prstGeom prst="roundRect">
            <a:avLst/>
          </a:prstGeom>
          <a:solidFill>
            <a:schemeClr val="accent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  <a:extLst/>
        </p:spPr>
        <p:txBody>
          <a:bodyPr rtlCol="0" anchor="ctr"/>
          <a:lstStyle/>
          <a:p>
            <a:r>
              <a:rPr lang="en-US" sz="900" b="1" kern="0" dirty="0">
                <a:solidFill>
                  <a:srgbClr val="FFFFFF"/>
                </a:solidFill>
                <a:latin typeface="Arial"/>
              </a:rPr>
              <a:t>Language and region expansion </a:t>
            </a:r>
          </a:p>
        </p:txBody>
      </p:sp>
      <p:sp>
        <p:nvSpPr>
          <p:cNvPr id="144" name="Right Arrow 72">
            <a:hlinkClick r:id="" action="ppaction://noaction"/>
          </p:cNvPr>
          <p:cNvSpPr/>
          <p:nvPr/>
        </p:nvSpPr>
        <p:spPr bwMode="auto">
          <a:xfrm>
            <a:off x="6125708" y="3049084"/>
            <a:ext cx="5972026" cy="677438"/>
          </a:xfrm>
          <a:prstGeom prst="roundRect">
            <a:avLst/>
          </a:prstGeom>
          <a:solidFill>
            <a:srgbClr val="00B0F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  <a:extLst/>
        </p:spPr>
        <p:txBody>
          <a:bodyPr rtlCol="0" anchor="ctr"/>
          <a:lstStyle/>
          <a:p>
            <a:r>
              <a:rPr lang="en-US" sz="1098" b="1" kern="0" dirty="0">
                <a:solidFill>
                  <a:srgbClr val="FFFFFF"/>
                </a:solidFill>
                <a:latin typeface="Arial"/>
              </a:rPr>
              <a:t>Corporate with educational institutions</a:t>
            </a:r>
          </a:p>
        </p:txBody>
      </p:sp>
      <p:sp>
        <p:nvSpPr>
          <p:cNvPr id="147" name="TextBox 146"/>
          <p:cNvSpPr txBox="1"/>
          <p:nvPr/>
        </p:nvSpPr>
        <p:spPr>
          <a:xfrm>
            <a:off x="9003773" y="5808934"/>
            <a:ext cx="1088618" cy="60843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lnSpc>
                <a:spcPct val="110000"/>
              </a:lnSpc>
              <a:spcAft>
                <a:spcPct val="0"/>
              </a:spcAft>
            </a:pPr>
            <a:r>
              <a:rPr lang="en-US" sz="1198" b="1" i="1" dirty="0">
                <a:solidFill>
                  <a:srgbClr val="FF0000"/>
                </a:solidFill>
              </a:rPr>
              <a:t>Goal is to have 20,000 user by end of 2019</a:t>
            </a:r>
          </a:p>
        </p:txBody>
      </p:sp>
      <p:sp>
        <p:nvSpPr>
          <p:cNvPr id="67" name="Right Arrow 72">
            <a:hlinkClick r:id="" action="ppaction://noaction"/>
          </p:cNvPr>
          <p:cNvSpPr/>
          <p:nvPr/>
        </p:nvSpPr>
        <p:spPr bwMode="auto">
          <a:xfrm>
            <a:off x="10109133" y="5101094"/>
            <a:ext cx="1919759" cy="570370"/>
          </a:xfrm>
          <a:prstGeom prst="roundRect">
            <a:avLst/>
          </a:prstGeom>
          <a:solidFill>
            <a:srgbClr val="7030A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  <a:extLst/>
        </p:spPr>
        <p:txBody>
          <a:bodyPr rtlCol="0" anchor="ctr"/>
          <a:lstStyle/>
          <a:p>
            <a:r>
              <a:rPr lang="en-US" sz="1098" b="1" kern="0" dirty="0">
                <a:solidFill>
                  <a:srgbClr val="FFFFFF"/>
                </a:solidFill>
                <a:latin typeface="Arial"/>
              </a:rPr>
              <a:t>3D model AI Engine </a:t>
            </a:r>
          </a:p>
        </p:txBody>
      </p:sp>
      <p:sp>
        <p:nvSpPr>
          <p:cNvPr id="68" name="Right Arrow 72">
            <a:hlinkClick r:id="" action="ppaction://noaction"/>
          </p:cNvPr>
          <p:cNvSpPr/>
          <p:nvPr/>
        </p:nvSpPr>
        <p:spPr bwMode="auto">
          <a:xfrm>
            <a:off x="2220230" y="4464762"/>
            <a:ext cx="9816865" cy="570370"/>
          </a:xfrm>
          <a:prstGeom prst="roundRect">
            <a:avLst/>
          </a:prstGeom>
          <a:solidFill>
            <a:srgbClr val="7030A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  <a:extLst/>
        </p:spPr>
        <p:txBody>
          <a:bodyPr rtlCol="0" anchor="ctr"/>
          <a:lstStyle/>
          <a:p>
            <a:r>
              <a:rPr lang="en-US" sz="1098" b="1" kern="0" dirty="0">
                <a:solidFill>
                  <a:srgbClr val="FFFFFF"/>
                </a:solidFill>
                <a:latin typeface="Arial"/>
              </a:rPr>
              <a:t>3D model database</a:t>
            </a:r>
          </a:p>
        </p:txBody>
      </p:sp>
      <p:sp>
        <p:nvSpPr>
          <p:cNvPr id="113" name="Title 1"/>
          <p:cNvSpPr>
            <a:spLocks noGrp="1"/>
          </p:cNvSpPr>
          <p:nvPr>
            <p:ph type="title"/>
          </p:nvPr>
        </p:nvSpPr>
        <p:spPr>
          <a:xfrm>
            <a:off x="1219200" y="142746"/>
            <a:ext cx="10515600" cy="1325563"/>
          </a:xfrm>
        </p:spPr>
        <p:txBody>
          <a:bodyPr/>
          <a:lstStyle/>
          <a:p>
            <a:r>
              <a:rPr lang="en-US" b="1" dirty="0" smtClean="0">
                <a:solidFill>
                  <a:schemeClr val="tx1"/>
                </a:solidFill>
              </a:rPr>
              <a:t>Roadmap and timeline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4144036" y="1941463"/>
            <a:ext cx="1088618" cy="20281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lnSpc>
                <a:spcPct val="110000"/>
              </a:lnSpc>
              <a:spcAft>
                <a:spcPct val="0"/>
              </a:spcAft>
            </a:pPr>
            <a:r>
              <a:rPr lang="en-US" sz="1198" b="1" i="1" dirty="0">
                <a:solidFill>
                  <a:srgbClr val="FF0000"/>
                </a:solidFill>
              </a:rPr>
              <a:t>Alpha release</a:t>
            </a:r>
          </a:p>
        </p:txBody>
      </p:sp>
      <p:sp>
        <p:nvSpPr>
          <p:cNvPr id="115" name="5-Point Star 68"/>
          <p:cNvSpPr>
            <a:spLocks noChangeAspect="1"/>
          </p:cNvSpPr>
          <p:nvPr/>
        </p:nvSpPr>
        <p:spPr bwMode="auto">
          <a:xfrm>
            <a:off x="3963480" y="1947744"/>
            <a:ext cx="179812" cy="179812"/>
          </a:xfrm>
          <a:prstGeom prst="star5">
            <a:avLst/>
          </a:prstGeom>
          <a:solidFill>
            <a:srgbClr val="FF0000"/>
          </a:solidFill>
          <a:ln>
            <a:noFill/>
          </a:ln>
          <a:effectLst/>
          <a:extLst/>
        </p:spPr>
        <p:txBody>
          <a:bodyPr wrap="square" lIns="107753" tIns="53874" rIns="107753" bIns="53874" numCol="1" spcCol="71910" rtlCol="0" anchor="ctr">
            <a:noAutofit/>
          </a:bodyPr>
          <a:lstStyle/>
          <a:p>
            <a:pPr algn="ctr" defTabSz="912346">
              <a:lnSpc>
                <a:spcPct val="110000"/>
              </a:lnSpc>
            </a:pPr>
            <a:endParaRPr lang="en-US" sz="2398" b="1" dirty="0">
              <a:solidFill>
                <a:srgbClr val="FF0000"/>
              </a:solidFill>
              <a:latin typeface="Calibri"/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5157543" y="2119159"/>
            <a:ext cx="1088618" cy="20281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lnSpc>
                <a:spcPct val="110000"/>
              </a:lnSpc>
              <a:spcAft>
                <a:spcPct val="0"/>
              </a:spcAft>
            </a:pPr>
            <a:r>
              <a:rPr lang="en-US" sz="1198" b="1" i="1" dirty="0">
                <a:solidFill>
                  <a:srgbClr val="FF0000"/>
                </a:solidFill>
              </a:rPr>
              <a:t>Beta release</a:t>
            </a:r>
          </a:p>
        </p:txBody>
      </p:sp>
      <p:sp>
        <p:nvSpPr>
          <p:cNvPr id="118" name="5-Point Star 68"/>
          <p:cNvSpPr>
            <a:spLocks noChangeAspect="1"/>
          </p:cNvSpPr>
          <p:nvPr/>
        </p:nvSpPr>
        <p:spPr bwMode="auto">
          <a:xfrm>
            <a:off x="4961001" y="2131803"/>
            <a:ext cx="179812" cy="179812"/>
          </a:xfrm>
          <a:prstGeom prst="star5">
            <a:avLst/>
          </a:prstGeom>
          <a:solidFill>
            <a:srgbClr val="FF0000"/>
          </a:solidFill>
          <a:ln>
            <a:noFill/>
          </a:ln>
          <a:effectLst/>
          <a:extLst/>
        </p:spPr>
        <p:txBody>
          <a:bodyPr wrap="square" lIns="107753" tIns="53874" rIns="107753" bIns="53874" numCol="1" spcCol="71910" rtlCol="0" anchor="ctr">
            <a:noAutofit/>
          </a:bodyPr>
          <a:lstStyle/>
          <a:p>
            <a:pPr algn="ctr" defTabSz="912346">
              <a:lnSpc>
                <a:spcPct val="110000"/>
              </a:lnSpc>
            </a:pPr>
            <a:endParaRPr lang="en-US" sz="2398" b="1" dirty="0">
              <a:solidFill>
                <a:srgbClr val="FF0000"/>
              </a:solidFill>
              <a:latin typeface="Calibri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157538" y="1225533"/>
            <a:ext cx="0" cy="3735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157538" y="1245629"/>
            <a:ext cx="0" cy="5535753"/>
          </a:xfrm>
          <a:prstGeom prst="line">
            <a:avLst/>
          </a:prstGeom>
          <a:ln w="76200">
            <a:solidFill>
              <a:schemeClr val="tx2">
                <a:lumMod val="7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157538" y="6763796"/>
            <a:ext cx="11968764" cy="17586"/>
          </a:xfrm>
          <a:prstGeom prst="straightConnector1">
            <a:avLst/>
          </a:prstGeom>
          <a:ln w="76200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ZoneTexte 111"/>
          <p:cNvSpPr txBox="1"/>
          <p:nvPr/>
        </p:nvSpPr>
        <p:spPr>
          <a:xfrm>
            <a:off x="914400" y="1248014"/>
            <a:ext cx="4338938" cy="362708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lIns="107888" tIns="53944" rIns="107888" bIns="53944" numCol="1" spcCol="72000" rtlCol="0" anchor="ctr">
            <a:noAutofit/>
          </a:bodyPr>
          <a:lstStyle>
            <a:defPPr>
              <a:defRPr lang="de-DE"/>
            </a:defPPr>
            <a:lvl1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  <a:defRPr b="1">
                <a:solidFill>
                  <a:srgbClr val="000000"/>
                </a:solidFill>
                <a:latin typeface="+mn-lt"/>
                <a:ea typeface="+mn-ea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</a:defRPr>
            </a:lvl9pPr>
          </a:lstStyle>
          <a:p>
            <a:pPr fontAlgn="base">
              <a:spcAft>
                <a:spcPct val="0"/>
              </a:spcAft>
            </a:pPr>
            <a:r>
              <a:rPr lang="en-CA" sz="1798" dirty="0" smtClean="0"/>
              <a:t>   2017 &amp; 2018 Phase 1</a:t>
            </a:r>
            <a:endParaRPr lang="fr-FR" sz="1798" dirty="0" err="1"/>
          </a:p>
        </p:txBody>
      </p:sp>
      <p:sp>
        <p:nvSpPr>
          <p:cNvPr id="121" name="ZoneTexte 125"/>
          <p:cNvSpPr txBox="1"/>
          <p:nvPr/>
        </p:nvSpPr>
        <p:spPr>
          <a:xfrm>
            <a:off x="7465980" y="1240650"/>
            <a:ext cx="2249520" cy="333840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lIns="107888" tIns="53944" rIns="107888" bIns="53944" numCol="1" spcCol="72000" rtlCol="0" anchor="ctr">
            <a:noAutofit/>
          </a:bodyPr>
          <a:lstStyle>
            <a:defPPr>
              <a:defRPr lang="de-DE"/>
            </a:defPPr>
            <a:lvl1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  <a:defRPr b="1">
                <a:solidFill>
                  <a:srgbClr val="000000"/>
                </a:solidFill>
                <a:latin typeface="+mn-lt"/>
                <a:ea typeface="+mn-ea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</a:defRPr>
            </a:lvl9pPr>
          </a:lstStyle>
          <a:p>
            <a:pPr fontAlgn="base">
              <a:spcAft>
                <a:spcPct val="0"/>
              </a:spcAft>
            </a:pPr>
            <a:r>
              <a:rPr lang="en-CA" sz="1798" dirty="0"/>
              <a:t>2019 Phase 2</a:t>
            </a:r>
            <a:endParaRPr lang="fr-FR" sz="1798" dirty="0" err="1"/>
          </a:p>
        </p:txBody>
      </p:sp>
      <p:sp>
        <p:nvSpPr>
          <p:cNvPr id="139" name="ZoneTexte 125"/>
          <p:cNvSpPr txBox="1"/>
          <p:nvPr/>
        </p:nvSpPr>
        <p:spPr>
          <a:xfrm>
            <a:off x="10635456" y="1225533"/>
            <a:ext cx="1099344" cy="293850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lIns="107888" tIns="53944" rIns="107888" bIns="53944" numCol="1" spcCol="72000" rtlCol="0" anchor="ctr">
            <a:noAutofit/>
          </a:bodyPr>
          <a:lstStyle>
            <a:defPPr>
              <a:defRPr lang="de-DE"/>
            </a:defPPr>
            <a:lvl1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  <a:defRPr b="1">
                <a:solidFill>
                  <a:srgbClr val="000000"/>
                </a:solidFill>
                <a:latin typeface="+mn-lt"/>
                <a:ea typeface="+mn-ea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</a:defRPr>
            </a:lvl9pPr>
          </a:lstStyle>
          <a:p>
            <a:pPr algn="l" fontAlgn="base">
              <a:spcAft>
                <a:spcPct val="0"/>
              </a:spcAft>
            </a:pPr>
            <a:r>
              <a:rPr lang="en-CA" sz="1798" dirty="0"/>
              <a:t>Future</a:t>
            </a:r>
            <a:endParaRPr lang="fr-FR" sz="1798" dirty="0" err="1"/>
          </a:p>
        </p:txBody>
      </p:sp>
    </p:spTree>
    <p:extLst>
      <p:ext uri="{BB962C8B-B14F-4D97-AF65-F5344CB8AC3E}">
        <p14:creationId xmlns:p14="http://schemas.microsoft.com/office/powerpoint/2010/main" val="1528452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tx1"/>
                </a:solidFill>
              </a:rPr>
              <a:t>Functionalities in each phase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1927940"/>
            <a:ext cx="4415325" cy="315652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V</a:t>
            </a:r>
            <a:r>
              <a:rPr lang="en-US" dirty="0" smtClean="0"/>
              <a:t>ersion 1.0 (end of 2018)              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3D Framework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3D Model Repository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3D Reconstruction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3D Modifiers</a:t>
            </a:r>
          </a:p>
          <a:p>
            <a:pPr marL="457200" lvl="1" indent="0">
              <a:buNone/>
            </a:pPr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8040" y="4606084"/>
            <a:ext cx="2889685" cy="1628918"/>
          </a:xfrm>
          <a:prstGeom prst="rect">
            <a:avLst/>
          </a:prstGeom>
          <a:scene3d>
            <a:camera prst="isometricLeftDown">
              <a:rot lat="1200000" lon="2700000" rev="0"/>
            </a:camera>
            <a:lightRig rig="threePt" dir="t"/>
          </a:scene3d>
        </p:spPr>
      </p:pic>
      <p:sp>
        <p:nvSpPr>
          <p:cNvPr id="6" name="Rectangle 5"/>
          <p:cNvSpPr/>
          <p:nvPr/>
        </p:nvSpPr>
        <p:spPr>
          <a:xfrm>
            <a:off x="5449556" y="1927940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Version 2.0 (end of 2019)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Visual Computing (3D processing template)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AI Engine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1654" y="4776374"/>
            <a:ext cx="2969181" cy="1593438"/>
          </a:xfrm>
          <a:prstGeom prst="rect">
            <a:avLst/>
          </a:prstGeom>
          <a:scene3d>
            <a:camera prst="isometricLeftDown">
              <a:rot lat="1200000" lon="2700000" rev="0"/>
            </a:camera>
            <a:lightRig rig="threePt" dir="t"/>
          </a:scene3d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9585" y="4335080"/>
            <a:ext cx="1750603" cy="2359349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1595742" y="4803809"/>
            <a:ext cx="252665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22225">
                  <a:solidFill>
                    <a:srgbClr val="009DD9"/>
                  </a:solidFill>
                  <a:prstDash val="solid"/>
                </a:ln>
                <a:solidFill>
                  <a:srgbClr val="009DD9">
                    <a:lumMod val="40000"/>
                    <a:lumOff val="60000"/>
                  </a:srgbClr>
                </a:solidFill>
              </a:rPr>
              <a:t>Search</a:t>
            </a:r>
          </a:p>
        </p:txBody>
      </p:sp>
      <p:sp>
        <p:nvSpPr>
          <p:cNvPr id="19" name="Rectangle 18"/>
          <p:cNvSpPr/>
          <p:nvPr/>
        </p:nvSpPr>
        <p:spPr>
          <a:xfrm>
            <a:off x="5470215" y="4903041"/>
            <a:ext cx="137730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22225">
                  <a:solidFill>
                    <a:srgbClr val="009DD9"/>
                  </a:solidFill>
                  <a:prstDash val="solid"/>
                </a:ln>
                <a:solidFill>
                  <a:srgbClr val="009DD9">
                    <a:lumMod val="40000"/>
                    <a:lumOff val="60000"/>
                  </a:srgbClr>
                </a:solidFill>
              </a:rPr>
              <a:t>Edit</a:t>
            </a:r>
          </a:p>
        </p:txBody>
      </p:sp>
      <p:sp>
        <p:nvSpPr>
          <p:cNvPr id="20" name="Rectangle 19"/>
          <p:cNvSpPr/>
          <p:nvPr/>
        </p:nvSpPr>
        <p:spPr>
          <a:xfrm>
            <a:off x="8762843" y="4953283"/>
            <a:ext cx="158408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22225">
                  <a:solidFill>
                    <a:srgbClr val="009DD9"/>
                  </a:solidFill>
                  <a:prstDash val="solid"/>
                </a:ln>
                <a:solidFill>
                  <a:srgbClr val="009DD9">
                    <a:lumMod val="40000"/>
                    <a:lumOff val="60000"/>
                  </a:srgbClr>
                </a:solidFill>
              </a:rPr>
              <a:t>Print</a:t>
            </a:r>
          </a:p>
        </p:txBody>
      </p:sp>
      <p:sp>
        <p:nvSpPr>
          <p:cNvPr id="21" name="Right Arrow 20"/>
          <p:cNvSpPr/>
          <p:nvPr/>
        </p:nvSpPr>
        <p:spPr>
          <a:xfrm>
            <a:off x="4132531" y="5111428"/>
            <a:ext cx="891731" cy="4616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2" name="Right Arrow 21"/>
          <p:cNvSpPr/>
          <p:nvPr/>
        </p:nvSpPr>
        <p:spPr>
          <a:xfrm>
            <a:off x="7468898" y="5111428"/>
            <a:ext cx="1127430" cy="5020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2731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  <p:bldP spid="21" grpId="0" animBg="1"/>
      <p:bldP spid="2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Organization Plan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07453"/>
            <a:ext cx="10515600" cy="4351338"/>
          </a:xfrm>
        </p:spPr>
        <p:txBody>
          <a:bodyPr/>
          <a:lstStyle/>
          <a:p>
            <a:r>
              <a:rPr lang="en-US" dirty="0"/>
              <a:t>Dong Zhao – CTO</a:t>
            </a:r>
          </a:p>
          <a:p>
            <a:r>
              <a:rPr lang="en-US" dirty="0"/>
              <a:t>Maureen Huber – </a:t>
            </a:r>
            <a:r>
              <a:rPr lang="en-US" dirty="0" smtClean="0"/>
              <a:t>CFO</a:t>
            </a:r>
          </a:p>
          <a:p>
            <a:r>
              <a:rPr lang="en-US" dirty="0" smtClean="0"/>
              <a:t>Charles Wang – CEO</a:t>
            </a:r>
          </a:p>
          <a:p>
            <a:r>
              <a:rPr lang="en-US" dirty="0" smtClean="0"/>
              <a:t>Geometry </a:t>
            </a:r>
            <a:r>
              <a:rPr lang="en-US" dirty="0"/>
              <a:t>Algorithm </a:t>
            </a:r>
            <a:r>
              <a:rPr lang="en-US" dirty="0" smtClean="0"/>
              <a:t>Developer (to be hired in 2018)</a:t>
            </a:r>
          </a:p>
          <a:p>
            <a:r>
              <a:rPr lang="en-US" dirty="0"/>
              <a:t>Product </a:t>
            </a:r>
            <a:r>
              <a:rPr lang="en-US" dirty="0" smtClean="0"/>
              <a:t>Developer (to be hired in 2018)</a:t>
            </a:r>
            <a:endParaRPr lang="en-US" i="1" dirty="0">
              <a:latin typeface="Constantia" panose="02030602050306030303" pitchFamily="18" charset="0"/>
            </a:endParaRPr>
          </a:p>
          <a:p>
            <a:endParaRPr lang="en-US" i="1" dirty="0">
              <a:solidFill>
                <a:srgbClr val="FFFFFF"/>
              </a:solidFill>
              <a:latin typeface="Constantia" panose="02030602050306030303" pitchFamily="18" charset="0"/>
            </a:endParaRPr>
          </a:p>
          <a:p>
            <a:endParaRPr lang="en-US" dirty="0" smtClean="0">
              <a:solidFill>
                <a:schemeClr val="bg1"/>
              </a:solidFill>
            </a:endParaRPr>
          </a:p>
          <a:p>
            <a:endParaRPr lang="en-US" dirty="0" smtClean="0">
              <a:solidFill>
                <a:schemeClr val="bg1"/>
              </a:solidFill>
            </a:endParaRP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3151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3"/>
          <p:cNvSpPr txBox="1"/>
          <p:nvPr/>
        </p:nvSpPr>
        <p:spPr>
          <a:xfrm>
            <a:off x="1556733" y="351889"/>
            <a:ext cx="2806153" cy="64633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en-US" sz="3600" b="1" dirty="0">
                <a:ln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Corbel" panose="020B0503020204020204" charset="0"/>
              </a:rPr>
              <a:t>DONG ZHAO</a:t>
            </a:r>
          </a:p>
        </p:txBody>
      </p:sp>
      <p:sp>
        <p:nvSpPr>
          <p:cNvPr id="5" name="Text Box 4"/>
          <p:cNvSpPr txBox="1"/>
          <p:nvPr/>
        </p:nvSpPr>
        <p:spPr>
          <a:xfrm>
            <a:off x="964041" y="998220"/>
            <a:ext cx="6321013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i="1" dirty="0">
                <a:solidFill>
                  <a:prstClr val="black"/>
                </a:solidFill>
                <a:latin typeface="Corbel" panose="020B0503020204020204" charset="0"/>
              </a:rPr>
              <a:t>3D design programmer for over 20 years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i="1" dirty="0">
                <a:solidFill>
                  <a:prstClr val="black"/>
                </a:solidFill>
                <a:latin typeface="Corbel" panose="020B0503020204020204" charset="0"/>
              </a:rPr>
              <a:t>Development Team lead and CAD design expert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i="1" dirty="0">
                <a:solidFill>
                  <a:prstClr val="black"/>
                </a:solidFill>
                <a:latin typeface="Corbel" panose="020B0503020204020204" charset="0"/>
              </a:rPr>
              <a:t>Very Passionate in 3D design and development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i="1" dirty="0">
              <a:solidFill>
                <a:prstClr val="black"/>
              </a:solidFill>
              <a:latin typeface="Corbel" panose="020B05030202040202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i="1" dirty="0">
                <a:solidFill>
                  <a:prstClr val="black"/>
                </a:solidFill>
                <a:latin typeface="Corbel" panose="020B0503020204020204" charset="0"/>
              </a:rPr>
              <a:t>WORK EXPERIENCE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i="1" dirty="0">
                <a:solidFill>
                  <a:prstClr val="black"/>
                </a:solidFill>
                <a:latin typeface="Corbel" panose="020B0503020204020204" charset="0"/>
              </a:rPr>
              <a:t>Research Lead / Senior Software Developer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i="1" dirty="0">
                <a:solidFill>
                  <a:prstClr val="black"/>
                </a:solidFill>
                <a:latin typeface="Corbel" panose="020B0503020204020204" charset="0"/>
              </a:rPr>
              <a:t>3D Industry </a:t>
            </a:r>
            <a:r>
              <a:rPr lang="en-US" i="1" dirty="0" err="1">
                <a:solidFill>
                  <a:prstClr val="black"/>
                </a:solidFill>
                <a:latin typeface="Corbel" panose="020B0503020204020204" charset="0"/>
              </a:rPr>
              <a:t>Verterian</a:t>
            </a:r>
            <a:r>
              <a:rPr lang="en-US" i="1" dirty="0">
                <a:solidFill>
                  <a:prstClr val="black"/>
                </a:solidFill>
                <a:latin typeface="Corbel" panose="020B0503020204020204" charset="0"/>
              </a:rPr>
              <a:t> (10+ Years)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i="1" dirty="0">
                <a:solidFill>
                  <a:prstClr val="black"/>
                </a:solidFill>
                <a:latin typeface="Corbel" panose="020B0503020204020204" charset="0"/>
              </a:rPr>
              <a:t>CAD (Siemens PLM NX, SolidWorks, CATIA,...)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i="1" dirty="0">
                <a:solidFill>
                  <a:prstClr val="black"/>
                </a:solidFill>
                <a:latin typeface="Corbel" panose="020B0503020204020204" charset="0"/>
              </a:rPr>
              <a:t>CAE (Fluent, </a:t>
            </a:r>
            <a:r>
              <a:rPr lang="en-US" i="1" dirty="0" err="1">
                <a:solidFill>
                  <a:prstClr val="black"/>
                </a:solidFill>
                <a:latin typeface="Corbel" panose="020B0503020204020204" charset="0"/>
              </a:rPr>
              <a:t>Comsol</a:t>
            </a:r>
            <a:r>
              <a:rPr lang="en-US" i="1" dirty="0">
                <a:solidFill>
                  <a:prstClr val="black"/>
                </a:solidFill>
                <a:latin typeface="Corbel" panose="020B0503020204020204" charset="0"/>
              </a:rPr>
              <a:t>, Forming Suite,...)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i="1" dirty="0">
                <a:solidFill>
                  <a:prstClr val="black"/>
                </a:solidFill>
                <a:latin typeface="Corbel" panose="020B0503020204020204" charset="0"/>
              </a:rPr>
              <a:t>Skills in Geometry, Graphics and Computing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i="1" dirty="0">
                <a:solidFill>
                  <a:prstClr val="black"/>
                </a:solidFill>
                <a:latin typeface="Corbel" panose="020B0503020204020204" charset="0"/>
              </a:rPr>
              <a:t>Geometry Processing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i="1" dirty="0">
                <a:solidFill>
                  <a:prstClr val="black"/>
                </a:solidFill>
                <a:latin typeface="Corbel" panose="020B0503020204020204" charset="0"/>
                <a:sym typeface="+mn-ea"/>
              </a:rPr>
              <a:t>Computational Geometry</a:t>
            </a:r>
            <a:endParaRPr lang="en-US" i="1" dirty="0">
              <a:solidFill>
                <a:prstClr val="black"/>
              </a:solidFill>
              <a:latin typeface="Corbel" panose="020B0503020204020204" charset="0"/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i="1" dirty="0">
                <a:solidFill>
                  <a:prstClr val="black"/>
                </a:solidFill>
                <a:latin typeface="Corbel" panose="020B0503020204020204" charset="0"/>
              </a:rPr>
              <a:t>Computer Graphics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i="1" dirty="0">
                <a:solidFill>
                  <a:prstClr val="black"/>
                </a:solidFill>
                <a:latin typeface="Corbel" panose="020B0503020204020204" charset="0"/>
              </a:rPr>
              <a:t>Computer Vision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i="1" dirty="0">
                <a:solidFill>
                  <a:prstClr val="black"/>
                </a:solidFill>
                <a:latin typeface="Corbel" panose="020B0503020204020204" charset="0"/>
              </a:rPr>
              <a:t>Artificial Intelligence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i="1" dirty="0">
              <a:solidFill>
                <a:prstClr val="black"/>
              </a:solidFill>
              <a:latin typeface="Corbel" panose="020B05030202040202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i="1" dirty="0">
                <a:solidFill>
                  <a:prstClr val="black"/>
                </a:solidFill>
                <a:latin typeface="Corbel" panose="020B0503020204020204" charset="0"/>
              </a:rPr>
              <a:t>EDUCATION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i="1" dirty="0">
                <a:solidFill>
                  <a:prstClr val="black"/>
                </a:solidFill>
                <a:latin typeface="Corbel" panose="020B0503020204020204" charset="0"/>
              </a:rPr>
              <a:t>Ph.D. , Mechanical Engineering, University of Calgary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i="1" dirty="0" err="1">
                <a:solidFill>
                  <a:prstClr val="black"/>
                </a:solidFill>
                <a:latin typeface="Corbel" panose="020B0503020204020204" charset="0"/>
              </a:rPr>
              <a:t>M.Sc</a:t>
            </a:r>
            <a:r>
              <a:rPr lang="en-US" i="1" dirty="0">
                <a:solidFill>
                  <a:prstClr val="black"/>
                </a:solidFill>
                <a:latin typeface="Corbel" panose="020B0503020204020204" charset="0"/>
              </a:rPr>
              <a:t>,   Automotive Engineering, </a:t>
            </a:r>
            <a:r>
              <a:rPr lang="en-US" i="1" dirty="0" err="1">
                <a:solidFill>
                  <a:prstClr val="black"/>
                </a:solidFill>
                <a:latin typeface="Corbel" panose="020B0503020204020204" charset="0"/>
              </a:rPr>
              <a:t>Tongji</a:t>
            </a:r>
            <a:r>
              <a:rPr lang="en-US" i="1" dirty="0">
                <a:solidFill>
                  <a:prstClr val="black"/>
                </a:solidFill>
                <a:latin typeface="Corbel" panose="020B0503020204020204" charset="0"/>
              </a:rPr>
              <a:t> University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i="1" dirty="0" err="1">
                <a:solidFill>
                  <a:prstClr val="black"/>
                </a:solidFill>
                <a:latin typeface="Corbel" panose="020B0503020204020204" charset="0"/>
              </a:rPr>
              <a:t>B.Sc</a:t>
            </a:r>
            <a:r>
              <a:rPr lang="en-US" i="1" dirty="0">
                <a:solidFill>
                  <a:prstClr val="black"/>
                </a:solidFill>
                <a:latin typeface="Corbel" panose="020B0503020204020204" charset="0"/>
              </a:rPr>
              <a:t>,    Automotive Engineering, </a:t>
            </a:r>
            <a:r>
              <a:rPr lang="en-US" i="1" dirty="0" err="1">
                <a:solidFill>
                  <a:prstClr val="black"/>
                </a:solidFill>
                <a:latin typeface="Corbel" panose="020B0503020204020204" charset="0"/>
              </a:rPr>
              <a:t>Tongji</a:t>
            </a:r>
            <a:r>
              <a:rPr lang="en-US" i="1" dirty="0">
                <a:solidFill>
                  <a:prstClr val="black"/>
                </a:solidFill>
                <a:latin typeface="Corbel" panose="020B0503020204020204" charset="0"/>
              </a:rPr>
              <a:t> University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dirty="0">
              <a:solidFill>
                <a:prstClr val="black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7697" y="616927"/>
            <a:ext cx="1819275" cy="181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538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 smtClean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rbel" panose="020B0503020204020204" charset="0"/>
              </a:rPr>
              <a:t>MAUREEN HUBER </a:t>
            </a:r>
            <a:endParaRPr lang="en-US" sz="3600" b="1" dirty="0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rbel" panose="020B050302020402020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1614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307967"/>
            <a:ext cx="9905998" cy="1478570"/>
          </a:xfrm>
        </p:spPr>
        <p:txBody>
          <a:bodyPr>
            <a:normAutofit/>
          </a:bodyPr>
          <a:lstStyle/>
          <a:p>
            <a:r>
              <a:rPr lang="en-US" sz="3600" b="1" dirty="0" smtClean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rbel" panose="020B0503020204020204" charset="0"/>
              </a:rPr>
              <a:t>CHARLES WANG</a:t>
            </a:r>
            <a:endParaRPr lang="en-US" sz="3600" b="1" dirty="0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rbel" panose="020B0503020204020204" charset="0"/>
            </a:endParaRPr>
          </a:p>
        </p:txBody>
      </p:sp>
      <p:sp>
        <p:nvSpPr>
          <p:cNvPr id="4" name="Text Box 4"/>
          <p:cNvSpPr txBox="1">
            <a:spLocks noGrp="1"/>
          </p:cNvSpPr>
          <p:nvPr>
            <p:ph idx="1"/>
          </p:nvPr>
        </p:nvSpPr>
        <p:spPr>
          <a:xfrm>
            <a:off x="838199" y="1483653"/>
            <a:ext cx="7994301" cy="45037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68630" indent="-285750">
              <a:buFont typeface="Arial" panose="020B0604020202020204" pitchFamily="34" charset="0"/>
              <a:buChar char="•"/>
            </a:pPr>
            <a:r>
              <a:rPr lang="en-US" i="1" dirty="0" smtClean="0">
                <a:latin typeface="Corbel" panose="020B0503020204020204" charset="0"/>
              </a:rPr>
              <a:t>Over 12 years in CAD PLM Industry</a:t>
            </a:r>
          </a:p>
          <a:p>
            <a:pPr marL="468630" indent="-285750">
              <a:buFont typeface="Arial" panose="020B0604020202020204" pitchFamily="34" charset="0"/>
              <a:buChar char="•"/>
            </a:pPr>
            <a:r>
              <a:rPr lang="en-US" i="1" dirty="0" smtClean="0">
                <a:latin typeface="Corbel" panose="020B0503020204020204" charset="0"/>
              </a:rPr>
              <a:t>Understanding of industry trends and customer needs</a:t>
            </a:r>
          </a:p>
          <a:p>
            <a:pPr marL="468630" indent="-285750">
              <a:buFont typeface="Arial" panose="020B0604020202020204" pitchFamily="34" charset="0"/>
              <a:buChar char="•"/>
            </a:pPr>
            <a:r>
              <a:rPr lang="en-US" i="1" dirty="0" smtClean="0">
                <a:latin typeface="Corbel" panose="020B0503020204020204" charset="0"/>
              </a:rPr>
              <a:t>Energetic, passionate and spread-headed to revolutionize CAD PLM industry</a:t>
            </a:r>
          </a:p>
          <a:p>
            <a:pPr indent="0">
              <a:buNone/>
            </a:pPr>
            <a:endParaRPr lang="en-US" i="1" dirty="0">
              <a:latin typeface="Corbel" panose="020B0503020204020204" charset="0"/>
            </a:endParaRPr>
          </a:p>
          <a:p>
            <a:pPr marL="468630" indent="-285750">
              <a:buFont typeface="Arial" panose="020B0604020202020204" pitchFamily="34" charset="0"/>
              <a:buChar char="•"/>
            </a:pPr>
            <a:r>
              <a:rPr lang="en-US" i="1" dirty="0">
                <a:latin typeface="Corbel" panose="020B0503020204020204" charset="0"/>
              </a:rPr>
              <a:t>WORK EXPERIENCE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1600" i="1" dirty="0" smtClean="0">
                <a:latin typeface="Corbel" panose="020B0503020204020204" charset="0"/>
              </a:rPr>
              <a:t>Technical Account Manager (Siemens PLM)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i="1" dirty="0">
                <a:latin typeface="Corbel" panose="020B0503020204020204" charset="0"/>
              </a:rPr>
              <a:t>Project/Program </a:t>
            </a:r>
            <a:r>
              <a:rPr lang="en-US" i="1" dirty="0" smtClean="0">
                <a:latin typeface="Corbel" panose="020B0503020204020204" charset="0"/>
              </a:rPr>
              <a:t>Manager (Siemens PLM)</a:t>
            </a:r>
            <a:endParaRPr lang="en-US" sz="1600" i="1" dirty="0" smtClean="0">
              <a:latin typeface="Corbel" panose="020B0503020204020204" charset="0"/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1600" i="1" dirty="0" smtClean="0">
                <a:latin typeface="Corbel" panose="020B0503020204020204" charset="0"/>
              </a:rPr>
              <a:t>Business Development Director (Rocket Software)</a:t>
            </a:r>
            <a:endParaRPr lang="en-US" sz="1600" i="1" dirty="0" smtClean="0">
              <a:effectLst/>
              <a:latin typeface="Corbel" panose="020B0503020204020204" charset="0"/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en-US" i="1" dirty="0">
              <a:latin typeface="Corbel" panose="020B0503020204020204" charset="0"/>
            </a:endParaRPr>
          </a:p>
          <a:p>
            <a:pPr marL="468630" indent="-285750">
              <a:buFont typeface="Arial" panose="020B0604020202020204" pitchFamily="34" charset="0"/>
              <a:buChar char="•"/>
            </a:pPr>
            <a:r>
              <a:rPr lang="en-US" sz="1800" i="1" dirty="0" smtClean="0">
                <a:effectLst/>
                <a:latin typeface="Corbel" panose="020B0503020204020204" charset="0"/>
              </a:rPr>
              <a:t>E</a:t>
            </a:r>
            <a:r>
              <a:rPr lang="en-US" i="1" dirty="0">
                <a:latin typeface="Corbel" panose="020B0503020204020204" charset="0"/>
              </a:rPr>
              <a:t>DU</a:t>
            </a:r>
            <a:r>
              <a:rPr lang="en-US" sz="1800" i="1" dirty="0" smtClean="0">
                <a:effectLst/>
                <a:latin typeface="Corbel" panose="020B0503020204020204" charset="0"/>
              </a:rPr>
              <a:t>CATION</a:t>
            </a:r>
            <a:endParaRPr lang="en-US" sz="1800" i="1" dirty="0">
              <a:effectLst/>
              <a:latin typeface="Corbel" panose="020B0503020204020204" charset="0"/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1600" i="1" dirty="0" smtClean="0">
                <a:effectLst/>
                <a:latin typeface="Corbel" panose="020B0503020204020204" charset="0"/>
              </a:rPr>
              <a:t>MBA, Eli Board Business School (Michigan State University)</a:t>
            </a:r>
            <a:endParaRPr lang="en-US" sz="1600" i="1" dirty="0">
              <a:effectLst/>
              <a:latin typeface="Corbel" panose="020B0503020204020204" charset="0"/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1600" i="1" dirty="0" err="1" smtClean="0">
                <a:effectLst/>
                <a:latin typeface="Corbel" panose="020B0503020204020204" charset="0"/>
              </a:rPr>
              <a:t>B.Sc</a:t>
            </a:r>
            <a:r>
              <a:rPr lang="en-US" sz="1600" i="1" dirty="0" smtClean="0">
                <a:latin typeface="Corbel" panose="020B0503020204020204" charset="0"/>
              </a:rPr>
              <a:t>, Computer Science (Wayne State University)</a:t>
            </a:r>
            <a:endParaRPr lang="en-US" sz="1600" i="1" dirty="0">
              <a:effectLst/>
              <a:latin typeface="Corbel" panose="020B0503020204020204" charset="0"/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3178" y="525695"/>
            <a:ext cx="1527397" cy="2138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350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533400" y="723900"/>
            <a:ext cx="11123930" cy="5204460"/>
            <a:chOff x="840" y="1140"/>
            <a:chExt cx="17518" cy="8196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40" y="1140"/>
              <a:ext cx="17519" cy="8196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sp>
          <p:nvSpPr>
            <p:cNvPr id="6" name="Rectangle 5"/>
            <p:cNvSpPr/>
            <p:nvPr/>
          </p:nvSpPr>
          <p:spPr>
            <a:xfrm>
              <a:off x="1483" y="1660"/>
              <a:ext cx="16875" cy="7675"/>
            </a:xfrm>
            <a:prstGeom prst="rect">
              <a:avLst/>
            </a:prstGeom>
            <a:gradFill>
              <a:gsLst>
                <a:gs pos="0">
                  <a:srgbClr val="14CD68"/>
                </a:gs>
                <a:gs pos="100000">
                  <a:srgbClr val="035C7D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9" name="Text Box 3"/>
          <p:cNvSpPr txBox="1"/>
          <p:nvPr/>
        </p:nvSpPr>
        <p:spPr>
          <a:xfrm>
            <a:off x="0" y="0"/>
            <a:ext cx="12190730" cy="368300"/>
          </a:xfrm>
          <a:prstGeom prst="rect">
            <a:avLst/>
          </a:prstGeom>
          <a:gradFill>
            <a:gsLst>
              <a:gs pos="0">
                <a:srgbClr val="007BD3"/>
              </a:gs>
              <a:gs pos="100000">
                <a:srgbClr val="034373"/>
              </a:gs>
            </a:gsLst>
            <a:lin ang="5400000" scaled="0"/>
          </a:gra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orbel" panose="020B0503020204020204" charset="0"/>
              </a:rPr>
              <a:t>Searching for 3D Models</a:t>
            </a:r>
            <a:endParaRPr lang="en-US" dirty="0">
              <a:latin typeface="Corbel" panose="020B050302020402020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1729" y="712211"/>
            <a:ext cx="1811278" cy="33032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5550" y="1225465"/>
            <a:ext cx="2223806" cy="223785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2551" y="1166130"/>
            <a:ext cx="2289721" cy="228662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26981" y="1179682"/>
            <a:ext cx="1785668" cy="230245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64506" y="1053465"/>
            <a:ext cx="192824" cy="4857337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19665" y="3840984"/>
            <a:ext cx="2400300" cy="20574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60713" y="3699193"/>
            <a:ext cx="1962150" cy="222885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71598" y="3887983"/>
            <a:ext cx="2451710" cy="2039742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6526" y="2151572"/>
            <a:ext cx="300942" cy="289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362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ownloa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1483" y="1054100"/>
            <a:ext cx="4694555" cy="4694555"/>
          </a:xfrm>
          <a:prstGeom prst="rect">
            <a:avLst/>
          </a:prstGeom>
        </p:spPr>
      </p:pic>
      <p:sp>
        <p:nvSpPr>
          <p:cNvPr id="6" name="Text Box 3"/>
          <p:cNvSpPr txBox="1"/>
          <p:nvPr/>
        </p:nvSpPr>
        <p:spPr>
          <a:xfrm>
            <a:off x="0" y="0"/>
            <a:ext cx="12190730" cy="368300"/>
          </a:xfrm>
          <a:prstGeom prst="rect">
            <a:avLst/>
          </a:prstGeom>
          <a:gradFill>
            <a:gsLst>
              <a:gs pos="0">
                <a:srgbClr val="007BD3"/>
              </a:gs>
              <a:gs pos="100000">
                <a:srgbClr val="034373"/>
              </a:gs>
            </a:gsLst>
            <a:lin ang="5400000" scaled="0"/>
          </a:gra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orbel" panose="020B0503020204020204" charset="0"/>
              </a:rPr>
              <a:t>Choose 3D model</a:t>
            </a:r>
            <a:endParaRPr lang="en-US" dirty="0">
              <a:latin typeface="Corbel" panose="020B050302020402020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3905" y="697824"/>
            <a:ext cx="1894486" cy="35627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526" y="2151572"/>
            <a:ext cx="300942" cy="289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302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eshmixer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7800" y="1254760"/>
            <a:ext cx="2511425" cy="2261870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-14605" y="-23495"/>
            <a:ext cx="12190730" cy="368300"/>
          </a:xfrm>
          <a:prstGeom prst="rect">
            <a:avLst/>
          </a:prstGeom>
          <a:gradFill>
            <a:gsLst>
              <a:gs pos="0">
                <a:srgbClr val="007BD3"/>
              </a:gs>
              <a:gs pos="100000">
                <a:srgbClr val="034373"/>
              </a:gs>
            </a:gsLst>
            <a:lin ang="5400000" scaled="0"/>
          </a:gra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orbel" panose="020B0503020204020204" charset="0"/>
              </a:rPr>
              <a:t>Apply filters</a:t>
            </a:r>
            <a:endParaRPr lang="en-US" dirty="0">
              <a:latin typeface="Corbel" panose="020B0503020204020204" charset="0"/>
            </a:endParaRPr>
          </a:p>
        </p:txBody>
      </p:sp>
      <p:pic>
        <p:nvPicPr>
          <p:cNvPr id="6" name="Picture 5" descr="stanford-bunny-voronoi-style-3d-model-st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3970" y="1232535"/>
            <a:ext cx="2338705" cy="2273935"/>
          </a:xfrm>
          <a:prstGeom prst="rect">
            <a:avLst/>
          </a:prstGeom>
        </p:spPr>
      </p:pic>
      <p:pic>
        <p:nvPicPr>
          <p:cNvPr id="5" name="Picture 4" descr="bunnyillustration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7745" y="1217930"/>
            <a:ext cx="2254885" cy="2298700"/>
          </a:xfrm>
          <a:prstGeom prst="rect">
            <a:avLst/>
          </a:prstGeom>
        </p:spPr>
      </p:pic>
      <p:pic>
        <p:nvPicPr>
          <p:cNvPr id="7" name="Picture 6" descr="bunny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9350" y="3402965"/>
            <a:ext cx="2113280" cy="2369185"/>
          </a:xfrm>
          <a:prstGeom prst="rect">
            <a:avLst/>
          </a:prstGeom>
        </p:spPr>
      </p:pic>
      <p:pic>
        <p:nvPicPr>
          <p:cNvPr id="8" name="Picture 7" descr="bunny (1)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63850" y="3336290"/>
            <a:ext cx="2919095" cy="2666365"/>
          </a:xfrm>
          <a:prstGeom prst="rect">
            <a:avLst/>
          </a:prstGeom>
        </p:spPr>
      </p:pic>
      <p:pic>
        <p:nvPicPr>
          <p:cNvPr id="9" name="Picture 8" descr="2015-02-02690B_cover_A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02250" y="3402965"/>
            <a:ext cx="2742565" cy="2561590"/>
          </a:xfrm>
          <a:prstGeom prst="rect">
            <a:avLst/>
          </a:prstGeom>
        </p:spPr>
      </p:pic>
      <p:sp>
        <p:nvSpPr>
          <p:cNvPr id="10" name="Text Box 9"/>
          <p:cNvSpPr txBox="1"/>
          <p:nvPr/>
        </p:nvSpPr>
        <p:spPr>
          <a:xfrm>
            <a:off x="10248265" y="4422775"/>
            <a:ext cx="46863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solidFill>
                  <a:schemeClr val="bg1"/>
                </a:solidFill>
              </a:rPr>
              <a:t>...</a:t>
            </a:r>
          </a:p>
        </p:txBody>
      </p:sp>
      <p:sp>
        <p:nvSpPr>
          <p:cNvPr id="12" name="Text Box 11"/>
          <p:cNvSpPr txBox="1"/>
          <p:nvPr/>
        </p:nvSpPr>
        <p:spPr>
          <a:xfrm>
            <a:off x="10248265" y="2124710"/>
            <a:ext cx="46863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solidFill>
                  <a:schemeClr val="bg1"/>
                </a:solidFill>
              </a:rPr>
              <a:t>...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97926" y="701020"/>
            <a:ext cx="1894486" cy="35627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6526" y="2151572"/>
            <a:ext cx="300942" cy="289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123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Box 3"/>
          <p:cNvSpPr txBox="1"/>
          <p:nvPr/>
        </p:nvSpPr>
        <p:spPr>
          <a:xfrm>
            <a:off x="0" y="0"/>
            <a:ext cx="12190730" cy="368300"/>
          </a:xfrm>
          <a:prstGeom prst="rect">
            <a:avLst/>
          </a:prstGeom>
          <a:gradFill>
            <a:gsLst>
              <a:gs pos="0">
                <a:srgbClr val="007BD3"/>
              </a:gs>
              <a:gs pos="100000">
                <a:srgbClr val="034373"/>
              </a:gs>
            </a:gsLst>
            <a:lin ang="5400000" scaled="0"/>
          </a:gra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orbel" panose="020B0503020204020204" charset="0"/>
              </a:rPr>
              <a:t>Editing and printing 3D Model</a:t>
            </a:r>
            <a:endParaRPr lang="en-US" dirty="0">
              <a:latin typeface="Corbel" panose="020B0503020204020204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64506" y="1053465"/>
            <a:ext cx="192824" cy="4857337"/>
          </a:xfrm>
          <a:prstGeom prst="rect">
            <a:avLst/>
          </a:prstGeom>
        </p:spPr>
      </p:pic>
      <p:pic>
        <p:nvPicPr>
          <p:cNvPr id="20" name="Picture 19" descr="stanford-bunny-voronoi-style-3d-model-st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6912" y="1413448"/>
            <a:ext cx="4255216" cy="4137369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97926" y="701020"/>
            <a:ext cx="1894486" cy="35627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6526" y="2151572"/>
            <a:ext cx="300942" cy="289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974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4380" y="248008"/>
            <a:ext cx="5759287" cy="6366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78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Box 60"/>
          <p:cNvSpPr txBox="1"/>
          <p:nvPr/>
        </p:nvSpPr>
        <p:spPr>
          <a:xfrm rot="5400000">
            <a:off x="9107606" y="2652313"/>
            <a:ext cx="461665" cy="1604672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vert270"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en-US" dirty="0">
                <a:solidFill>
                  <a:prstClr val="white"/>
                </a:solidFill>
              </a:rPr>
              <a:t>Subscription </a:t>
            </a:r>
            <a:r>
              <a:rPr lang="en-US" sz="14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anose="020B0503020204020204" pitchFamily="34" charset="0"/>
              </a:rPr>
              <a:t>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1262" y="1341505"/>
            <a:ext cx="4724734" cy="3543551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905775" y="5159386"/>
            <a:ext cx="10256806" cy="137072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prstClr val="white"/>
                </a:solidFill>
              </a:rPr>
              <a:t>Targeted Industry:</a:t>
            </a:r>
          </a:p>
        </p:txBody>
      </p:sp>
      <p:sp>
        <p:nvSpPr>
          <p:cNvPr id="6" name="Text Box 15"/>
          <p:cNvSpPr txBox="1"/>
          <p:nvPr/>
        </p:nvSpPr>
        <p:spPr>
          <a:xfrm>
            <a:off x="3878383" y="1874392"/>
            <a:ext cx="4220845" cy="369332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>
                <a:ln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Corbel" panose="020B0503020204020204" pitchFamily="34" charset="0"/>
              </a:rPr>
              <a:t>3D Model </a:t>
            </a:r>
            <a:r>
              <a:rPr lang="en-US" dirty="0" smtClean="0">
                <a:ln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Corbel" panose="020B0503020204020204" pitchFamily="34" charset="0"/>
              </a:rPr>
              <a:t>Repository</a:t>
            </a:r>
            <a:endParaRPr lang="en-US" dirty="0">
              <a:ln/>
              <a:solidFill>
                <a:prstClr val="white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orbel" panose="020B0503020204020204" pitchFamily="34" charset="0"/>
            </a:endParaRPr>
          </a:p>
        </p:txBody>
      </p:sp>
      <p:sp>
        <p:nvSpPr>
          <p:cNvPr id="7" name="Text Box 18"/>
          <p:cNvSpPr txBox="1"/>
          <p:nvPr/>
        </p:nvSpPr>
        <p:spPr>
          <a:xfrm>
            <a:off x="4289228" y="2975482"/>
            <a:ext cx="3399155" cy="369332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>
                <a:ln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Corbel" panose="020B0503020204020204" pitchFamily="34" charset="0"/>
              </a:rPr>
              <a:t>3D Design &amp; </a:t>
            </a:r>
            <a:r>
              <a:rPr lang="en-US" dirty="0" smtClean="0">
                <a:ln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Corbel" panose="020B0503020204020204" pitchFamily="34" charset="0"/>
              </a:rPr>
              <a:t>Printing</a:t>
            </a:r>
            <a:endParaRPr lang="en-US" dirty="0">
              <a:ln/>
              <a:solidFill>
                <a:prstClr val="white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orbel" panose="020B0503020204020204" pitchFamily="34" charset="0"/>
            </a:endParaRPr>
          </a:p>
        </p:txBody>
      </p:sp>
      <p:sp>
        <p:nvSpPr>
          <p:cNvPr id="8" name="Text Box 19"/>
          <p:cNvSpPr txBox="1"/>
          <p:nvPr/>
        </p:nvSpPr>
        <p:spPr>
          <a:xfrm>
            <a:off x="4892477" y="4100066"/>
            <a:ext cx="2192020" cy="3683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>
                <a:ln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Corbel" panose="020B0503020204020204" pitchFamily="34" charset="0"/>
              </a:rPr>
              <a:t>3D Data AI Engine</a:t>
            </a:r>
          </a:p>
        </p:txBody>
      </p:sp>
      <p:cxnSp>
        <p:nvCxnSpPr>
          <p:cNvPr id="9" name="Elbow Connector 8"/>
          <p:cNvCxnSpPr>
            <a:stCxn id="8" idx="3"/>
            <a:endCxn id="6" idx="3"/>
          </p:cNvCxnSpPr>
          <p:nvPr/>
        </p:nvCxnSpPr>
        <p:spPr>
          <a:xfrm flipV="1">
            <a:off x="7084497" y="2059058"/>
            <a:ext cx="1014731" cy="2225158"/>
          </a:xfrm>
          <a:prstGeom prst="bentConnector3">
            <a:avLst>
              <a:gd name="adj1" fmla="val 122528"/>
            </a:avLst>
          </a:prstGeom>
          <a:ln>
            <a:tailEnd type="triangl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6" idx="2"/>
            <a:endCxn id="7" idx="0"/>
          </p:cNvCxnSpPr>
          <p:nvPr/>
        </p:nvCxnSpPr>
        <p:spPr>
          <a:xfrm>
            <a:off x="5988806" y="2243724"/>
            <a:ext cx="0" cy="731758"/>
          </a:xfrm>
          <a:prstGeom prst="straightConnector1">
            <a:avLst/>
          </a:prstGeom>
          <a:ln>
            <a:tailEnd type="triangl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7" idx="2"/>
            <a:endCxn id="8" idx="0"/>
          </p:cNvCxnSpPr>
          <p:nvPr/>
        </p:nvCxnSpPr>
        <p:spPr>
          <a:xfrm flipH="1">
            <a:off x="5988487" y="3344814"/>
            <a:ext cx="319" cy="755252"/>
          </a:xfrm>
          <a:prstGeom prst="straightConnector1">
            <a:avLst/>
          </a:prstGeom>
          <a:ln>
            <a:tailEnd type="triangl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12" name="Group 11"/>
          <p:cNvGrpSpPr/>
          <p:nvPr/>
        </p:nvGrpSpPr>
        <p:grpSpPr>
          <a:xfrm>
            <a:off x="2004497" y="1354961"/>
            <a:ext cx="1612900" cy="3550920"/>
            <a:chOff x="1359" y="2604"/>
            <a:chExt cx="2540" cy="5592"/>
          </a:xfrm>
        </p:grpSpPr>
        <p:pic>
          <p:nvPicPr>
            <p:cNvPr id="13" name="Picture 12" descr="fullE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59" y="6848"/>
              <a:ext cx="2541" cy="1349"/>
            </a:xfrm>
            <a:prstGeom prst="rect">
              <a:avLst/>
            </a:prstGeom>
          </p:spPr>
        </p:pic>
        <p:pic>
          <p:nvPicPr>
            <p:cNvPr id="14" name="Picture 13" descr="Capture1"/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1359" y="2604"/>
              <a:ext cx="2541" cy="1349"/>
            </a:xfrm>
            <a:prstGeom prst="rect">
              <a:avLst/>
            </a:prstGeom>
          </p:spPr>
        </p:pic>
        <p:pic>
          <p:nvPicPr>
            <p:cNvPr id="15" name="Picture 14" descr="all3dmodel"/>
            <p:cNvPicPr/>
            <p:nvPr/>
          </p:nvPicPr>
          <p:blipFill>
            <a:blip r:embed="rId5"/>
            <a:stretch>
              <a:fillRect/>
            </a:stretch>
          </p:blipFill>
          <p:spPr>
            <a:xfrm>
              <a:off x="1359" y="4772"/>
              <a:ext cx="2541" cy="1349"/>
            </a:xfrm>
            <a:prstGeom prst="rect">
              <a:avLst/>
            </a:prstGeom>
          </p:spPr>
        </p:pic>
      </p:grpSp>
      <p:grpSp>
        <p:nvGrpSpPr>
          <p:cNvPr id="16" name="Group 15"/>
          <p:cNvGrpSpPr/>
          <p:nvPr/>
        </p:nvGrpSpPr>
        <p:grpSpPr>
          <a:xfrm>
            <a:off x="3701629" y="5224772"/>
            <a:ext cx="4307401" cy="1176361"/>
            <a:chOff x="12005" y="5291"/>
            <a:chExt cx="4993" cy="1921"/>
          </a:xfrm>
        </p:grpSpPr>
        <p:sp>
          <p:nvSpPr>
            <p:cNvPr id="17" name="Text Box 65"/>
            <p:cNvSpPr txBox="1"/>
            <p:nvPr/>
          </p:nvSpPr>
          <p:spPr>
            <a:xfrm rot="5400000">
              <a:off x="12552" y="4757"/>
              <a:ext cx="1106" cy="2173"/>
            </a:xfrm>
            <a:prstGeom prst="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vert="vert270"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prstClr val="white"/>
                  </a:solidFill>
                </a:rPr>
                <a:t>Personalized Items</a:t>
              </a:r>
            </a:p>
          </p:txBody>
        </p:sp>
        <p:sp>
          <p:nvSpPr>
            <p:cNvPr id="18" name="Text Box 66"/>
            <p:cNvSpPr txBox="1"/>
            <p:nvPr/>
          </p:nvSpPr>
          <p:spPr>
            <a:xfrm rot="5400000">
              <a:off x="12715" y="5745"/>
              <a:ext cx="754" cy="2174"/>
            </a:xfrm>
            <a:prstGeom prst="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vert="vert270"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prstClr val="white"/>
                  </a:solidFill>
                </a:rPr>
                <a:t>Tools</a:t>
              </a:r>
            </a:p>
          </p:txBody>
        </p:sp>
        <p:sp>
          <p:nvSpPr>
            <p:cNvPr id="19" name="Text Box 67"/>
            <p:cNvSpPr txBox="1"/>
            <p:nvPr/>
          </p:nvSpPr>
          <p:spPr>
            <a:xfrm rot="5400000">
              <a:off x="15427" y="4658"/>
              <a:ext cx="754" cy="2389"/>
            </a:xfrm>
            <a:prstGeom prst="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vert="vert270"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prstClr val="white"/>
                  </a:solidFill>
                </a:rPr>
                <a:t>Education</a:t>
              </a:r>
            </a:p>
          </p:txBody>
        </p:sp>
        <p:sp>
          <p:nvSpPr>
            <p:cNvPr id="20" name="Text Box 68"/>
            <p:cNvSpPr txBox="1"/>
            <p:nvPr/>
          </p:nvSpPr>
          <p:spPr>
            <a:xfrm rot="5400000">
              <a:off x="15427" y="5640"/>
              <a:ext cx="754" cy="2389"/>
            </a:xfrm>
            <a:prstGeom prst="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vert="vert270"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prstClr val="white"/>
                  </a:solidFill>
                </a:rPr>
                <a:t>Toys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8537073" y="1398335"/>
            <a:ext cx="1606859" cy="2792468"/>
            <a:chOff x="12001" y="2589"/>
            <a:chExt cx="2400" cy="2635"/>
          </a:xfrm>
        </p:grpSpPr>
        <p:sp>
          <p:nvSpPr>
            <p:cNvPr id="22" name="Text Box 56"/>
            <p:cNvSpPr txBox="1"/>
            <p:nvPr/>
          </p:nvSpPr>
          <p:spPr>
            <a:xfrm rot="5400000">
              <a:off x="12880" y="1721"/>
              <a:ext cx="653" cy="23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vert270" wrap="square" rtlCol="0">
              <a:spAutoFit/>
              <a:scene3d>
                <a:camera prst="orthographicFront"/>
                <a:lightRig rig="threePt" dir="t"/>
              </a:scene3d>
            </a:bodyPr>
            <a:lstStyle/>
            <a:p>
              <a:r>
                <a:rPr lang="en-US" dirty="0">
                  <a:solidFill>
                    <a:prstClr val="white"/>
                  </a:solidFill>
                </a:rPr>
                <a:t>Cloud Based</a:t>
              </a:r>
            </a:p>
          </p:txBody>
        </p:sp>
        <p:sp>
          <p:nvSpPr>
            <p:cNvPr id="23" name="Text Box 60"/>
            <p:cNvSpPr txBox="1"/>
            <p:nvPr/>
          </p:nvSpPr>
          <p:spPr>
            <a:xfrm rot="5400000">
              <a:off x="12878" y="2279"/>
              <a:ext cx="653" cy="23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vert270" wrap="square" rtlCol="0">
              <a:spAutoFit/>
              <a:scene3d>
                <a:camera prst="orthographicFront"/>
                <a:lightRig rig="threePt" dir="t"/>
              </a:scene3d>
            </a:bodyPr>
            <a:lstStyle/>
            <a:p>
              <a:r>
                <a:rPr lang="en-US" dirty="0">
                  <a:solidFill>
                    <a:prstClr val="white"/>
                  </a:solidFill>
                </a:rPr>
                <a:t>Easy to Use </a:t>
              </a:r>
            </a:p>
          </p:txBody>
        </p:sp>
        <p:sp>
          <p:nvSpPr>
            <p:cNvPr id="24" name="Text Box 61"/>
            <p:cNvSpPr txBox="1"/>
            <p:nvPr/>
          </p:nvSpPr>
          <p:spPr>
            <a:xfrm rot="5400000">
              <a:off x="12878" y="2763"/>
              <a:ext cx="653" cy="23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vert270" wrap="square" rtlCol="0">
              <a:spAutoFit/>
              <a:scene3d>
                <a:camera prst="orthographicFront"/>
                <a:lightRig rig="threePt" dir="t"/>
              </a:scene3d>
            </a:bodyPr>
            <a:lstStyle/>
            <a:p>
              <a:r>
                <a:rPr lang="en-US" dirty="0">
                  <a:solidFill>
                    <a:prstClr val="white"/>
                  </a:solidFill>
                </a:rPr>
                <a:t>Mesh Modeling</a:t>
              </a:r>
            </a:p>
          </p:txBody>
        </p:sp>
        <p:sp>
          <p:nvSpPr>
            <p:cNvPr id="25" name="Text Box 62"/>
            <p:cNvSpPr txBox="1"/>
            <p:nvPr/>
          </p:nvSpPr>
          <p:spPr>
            <a:xfrm rot="5400000">
              <a:off x="12969" y="3820"/>
              <a:ext cx="436" cy="2372"/>
            </a:xfrm>
            <a:prstGeom prst="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vert270" wrap="square" rtlCol="0">
              <a:spAutoFit/>
              <a:scene3d>
                <a:camera prst="orthographicFront"/>
                <a:lightRig rig="threePt" dir="t"/>
              </a:scene3d>
            </a:bodyPr>
            <a:lstStyle/>
            <a:p>
              <a:r>
                <a:rPr lang="en-US" dirty="0">
                  <a:solidFill>
                    <a:prstClr val="white"/>
                  </a:solidFill>
                </a:rPr>
                <a:t>3D </a:t>
              </a:r>
              <a:r>
                <a:rPr lang="en-US" dirty="0" smtClean="0">
                  <a:solidFill>
                    <a:prstClr val="white"/>
                  </a:solidFill>
                </a:rPr>
                <a:t>filter</a:t>
              </a:r>
              <a:endParaRPr lang="en-US" dirty="0">
                <a:solidFill>
                  <a:prstClr val="white"/>
                </a:solidFill>
              </a:endParaRPr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2089397" y="724029"/>
            <a:ext cx="8313494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</a:rPr>
              <a:t>World easiest </a:t>
            </a:r>
            <a:r>
              <a:rPr lang="en-US" sz="2800" b="1" dirty="0" smtClean="0">
                <a:solidFill>
                  <a:srgbClr val="C00000"/>
                </a:solidFill>
              </a:rPr>
              <a:t>and most fun 3D </a:t>
            </a:r>
            <a:r>
              <a:rPr lang="en-US" sz="2800" b="1" dirty="0">
                <a:solidFill>
                  <a:srgbClr val="C00000"/>
                </a:solidFill>
              </a:rPr>
              <a:t>design </a:t>
            </a:r>
            <a:r>
              <a:rPr lang="en-US" sz="2800" b="1" dirty="0" smtClean="0">
                <a:solidFill>
                  <a:srgbClr val="C00000"/>
                </a:solidFill>
              </a:rPr>
              <a:t>platform</a:t>
            </a:r>
            <a:endParaRPr lang="en-US" sz="2800" b="1" dirty="0">
              <a:solidFill>
                <a:srgbClr val="C00000"/>
              </a:solidFill>
            </a:endParaRPr>
          </a:p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1273022" y="93912"/>
            <a:ext cx="3076483" cy="7571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ctr">
              <a:lnSpc>
                <a:spcPct val="120000"/>
              </a:lnSpc>
            </a:pPr>
            <a:r>
              <a:rPr lang="en-US" sz="3600" b="1" cap="all" dirty="0">
                <a:solidFill>
                  <a:prstClr val="black"/>
                </a:solidFill>
                <a:sym typeface="+mn-ea"/>
              </a:rPr>
              <a:t>WHAT WE DO</a:t>
            </a:r>
          </a:p>
        </p:txBody>
      </p:sp>
      <p:sp>
        <p:nvSpPr>
          <p:cNvPr id="29" name="Text Box 60"/>
          <p:cNvSpPr txBox="1"/>
          <p:nvPr/>
        </p:nvSpPr>
        <p:spPr>
          <a:xfrm rot="5400000">
            <a:off x="8955721" y="3804324"/>
            <a:ext cx="738664" cy="1577902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vert270"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en-US" dirty="0">
                <a:solidFill>
                  <a:prstClr val="white"/>
                </a:solidFill>
              </a:rPr>
              <a:t>3D model database</a:t>
            </a:r>
            <a:endParaRPr lang="en-US" sz="14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 panose="020B0503020204020204" pitchFamily="34" charset="0"/>
            </a:endParaRPr>
          </a:p>
        </p:txBody>
      </p:sp>
      <p:sp>
        <p:nvSpPr>
          <p:cNvPr id="30" name="Text Box 67"/>
          <p:cNvSpPr txBox="1"/>
          <p:nvPr/>
        </p:nvSpPr>
        <p:spPr>
          <a:xfrm rot="5400000">
            <a:off x="8922574" y="4526639"/>
            <a:ext cx="461665" cy="2060962"/>
          </a:xfrm>
          <a:prstGeom prst="rect">
            <a:avLst/>
          </a:prstGeom>
          <a:solidFill>
            <a:srgbClr val="FFC000"/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vert270" wrap="square" rtlCol="0">
            <a:spAutoFit/>
          </a:bodyPr>
          <a:lstStyle/>
          <a:p>
            <a:pPr algn="ctr"/>
            <a:r>
              <a:rPr lang="en-US" dirty="0">
                <a:solidFill>
                  <a:prstClr val="white"/>
                </a:solidFill>
              </a:rPr>
              <a:t>Furniture</a:t>
            </a:r>
          </a:p>
        </p:txBody>
      </p:sp>
      <p:sp>
        <p:nvSpPr>
          <p:cNvPr id="31" name="Text Box 67"/>
          <p:cNvSpPr txBox="1"/>
          <p:nvPr/>
        </p:nvSpPr>
        <p:spPr>
          <a:xfrm rot="5400000">
            <a:off x="8922574" y="5156837"/>
            <a:ext cx="461665" cy="2060962"/>
          </a:xfrm>
          <a:prstGeom prst="rect">
            <a:avLst/>
          </a:prstGeom>
          <a:solidFill>
            <a:srgbClr val="FFC000"/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vert270" wrap="square" rtlCol="0">
            <a:spAutoFit/>
          </a:bodyPr>
          <a:lstStyle/>
          <a:p>
            <a:pPr algn="ctr"/>
            <a:r>
              <a:rPr lang="en-US" dirty="0">
                <a:solidFill>
                  <a:prstClr val="white"/>
                </a:solidFill>
              </a:rPr>
              <a:t>Automotive</a:t>
            </a:r>
          </a:p>
        </p:txBody>
      </p:sp>
    </p:spTree>
    <p:extLst>
      <p:ext uri="{BB962C8B-B14F-4D97-AF65-F5344CB8AC3E}">
        <p14:creationId xmlns:p14="http://schemas.microsoft.com/office/powerpoint/2010/main" val="2095906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5" grpId="0" animBg="1"/>
      <p:bldP spid="29" grpId="0" animBg="1"/>
      <p:bldP spid="30" grpId="0" animBg="1"/>
      <p:bldP spid="3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1194" y="463242"/>
            <a:ext cx="9905998" cy="1478570"/>
          </a:xfrm>
        </p:spPr>
        <p:txBody>
          <a:bodyPr/>
          <a:lstStyle/>
          <a:p>
            <a:r>
              <a:rPr lang="en-US" b="1" dirty="0" smtClean="0">
                <a:solidFill>
                  <a:schemeClr val="tx1"/>
                </a:solidFill>
              </a:rPr>
              <a:t>Funding Request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16999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sz="4400" dirty="0" smtClean="0"/>
              <a:t>Asking $500,000 USD for </a:t>
            </a:r>
            <a:r>
              <a:rPr lang="en-US" sz="4400" dirty="0"/>
              <a:t>5</a:t>
            </a:r>
            <a:r>
              <a:rPr lang="en-US" sz="4400" dirty="0" smtClean="0"/>
              <a:t>% of the company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6510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Savon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2000"/>
                <a:satMod val="160000"/>
              </a:schemeClr>
            </a:gs>
            <a:gs pos="77000">
              <a:schemeClr val="phClr">
                <a:tint val="100000"/>
                <a:shade val="73000"/>
                <a:satMod val="155000"/>
              </a:schemeClr>
            </a:gs>
            <a:gs pos="100000">
              <a:schemeClr val="phClr">
                <a:tint val="100000"/>
                <a:shade val="67000"/>
                <a:satMod val="145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" id="{1306E473-ED32-493B-A2D0-240A757EDD34}" vid="{C20BADFE-D095-436F-9677-9264042809F0}"/>
    </a:ext>
  </a:extLst>
</a:theme>
</file>

<file path=ppt/theme/theme2.xml><?xml version="1.0" encoding="utf-8"?>
<a:theme xmlns:a="http://schemas.openxmlformats.org/drawingml/2006/main" name="1_Savon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Savon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2000"/>
                <a:satMod val="160000"/>
              </a:schemeClr>
            </a:gs>
            <a:gs pos="77000">
              <a:schemeClr val="phClr">
                <a:tint val="100000"/>
                <a:shade val="73000"/>
                <a:satMod val="155000"/>
              </a:schemeClr>
            </a:gs>
            <a:gs pos="100000">
              <a:schemeClr val="phClr">
                <a:tint val="100000"/>
                <a:shade val="67000"/>
                <a:satMod val="145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" id="{1306E473-ED32-493B-A2D0-240A757EDD34}" vid="{C20BADFE-D095-436F-9677-9264042809F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347</TotalTime>
  <Words>1718</Words>
  <Application>Microsoft Office PowerPoint</Application>
  <PresentationFormat>Widescreen</PresentationFormat>
  <Paragraphs>1378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28</vt:i4>
      </vt:variant>
    </vt:vector>
  </HeadingPairs>
  <TitlesOfParts>
    <vt:vector size="38" baseType="lpstr">
      <vt:lpstr>Arial</vt:lpstr>
      <vt:lpstr>Calibri</vt:lpstr>
      <vt:lpstr>Century Gothic</vt:lpstr>
      <vt:lpstr>Constantia</vt:lpstr>
      <vt:lpstr>Corbel</vt:lpstr>
      <vt:lpstr>Courier New</vt:lpstr>
      <vt:lpstr>Garamond</vt:lpstr>
      <vt:lpstr>Wingdings</vt:lpstr>
      <vt:lpstr>Savon</vt:lpstr>
      <vt:lpstr>1_Savon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Funding Request</vt:lpstr>
      <vt:lpstr>Go To Market Strategy</vt:lpstr>
      <vt:lpstr>Financial Projections</vt:lpstr>
      <vt:lpstr>Financial Plan for Release 1.0 </vt:lpstr>
      <vt:lpstr>Competitive Analysis</vt:lpstr>
      <vt:lpstr>PowerPoint Presentation</vt:lpstr>
      <vt:lpstr>3D Printing Design Market</vt:lpstr>
      <vt:lpstr>3D Image Capture Devices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Current Challenges</vt:lpstr>
      <vt:lpstr>Roadmap and timeline</vt:lpstr>
      <vt:lpstr>Functionalities in each phase</vt:lpstr>
      <vt:lpstr>Organization Plan</vt:lpstr>
      <vt:lpstr>PowerPoint Presentation</vt:lpstr>
      <vt:lpstr>MAUREEN HUBER </vt:lpstr>
      <vt:lpstr>CHARLES WANG</vt:lpstr>
    </vt:vector>
  </TitlesOfParts>
  <Company>Siemens Industry Software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Wang, Charles</dc:creator>
  <cp:lastModifiedBy>Wang, Charles</cp:lastModifiedBy>
  <cp:revision>42</cp:revision>
  <dcterms:created xsi:type="dcterms:W3CDTF">2017-08-03T01:38:52Z</dcterms:created>
  <dcterms:modified xsi:type="dcterms:W3CDTF">2017-08-04T02:34:46Z</dcterms:modified>
</cp:coreProperties>
</file>